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2.xml" ContentType="application/vnd.openxmlformats-officedocument.drawingml.chartshape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3.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drawings/drawing4.xml" ContentType="application/vnd.openxmlformats-officedocument.drawingml.chartshapes+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drawings/drawing5.xml" ContentType="application/vnd.openxmlformats-officedocument.drawingml.chartshapes+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drawings/drawing6.xml" ContentType="application/vnd.openxmlformats-officedocument.drawingml.chartshapes+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drawings/drawing7.xml" ContentType="application/vnd.openxmlformats-officedocument.drawingml.chartshapes+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drawings/drawing8.xml" ContentType="application/vnd.openxmlformats-officedocument.drawingml.chartshapes+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9.xml" ContentType="application/vnd.openxmlformats-officedocument.drawingml.chartshapes+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41" r:id="rId2"/>
    <p:sldId id="442" r:id="rId3"/>
    <p:sldId id="437" r:id="rId4"/>
    <p:sldId id="444" r:id="rId5"/>
    <p:sldId id="443" r:id="rId6"/>
    <p:sldId id="260" r:id="rId7"/>
    <p:sldId id="452" r:id="rId8"/>
    <p:sldId id="453" r:id="rId9"/>
    <p:sldId id="455" r:id="rId10"/>
    <p:sldId id="261" r:id="rId11"/>
    <p:sldId id="457" r:id="rId12"/>
    <p:sldId id="265" r:id="rId13"/>
    <p:sldId id="267" r:id="rId14"/>
    <p:sldId id="491" r:id="rId15"/>
    <p:sldId id="492" r:id="rId16"/>
    <p:sldId id="458" r:id="rId17"/>
    <p:sldId id="459" r:id="rId18"/>
    <p:sldId id="464" r:id="rId19"/>
    <p:sldId id="268" r:id="rId20"/>
    <p:sldId id="465" r:id="rId21"/>
    <p:sldId id="348" r:id="rId22"/>
    <p:sldId id="349" r:id="rId23"/>
    <p:sldId id="460" r:id="rId24"/>
    <p:sldId id="350" r:id="rId25"/>
    <p:sldId id="496" r:id="rId26"/>
    <p:sldId id="461" r:id="rId27"/>
    <p:sldId id="462" r:id="rId28"/>
    <p:sldId id="351" r:id="rId29"/>
    <p:sldId id="352" r:id="rId30"/>
    <p:sldId id="432" r:id="rId31"/>
    <p:sldId id="463" r:id="rId32"/>
    <p:sldId id="354" r:id="rId33"/>
    <p:sldId id="494" r:id="rId34"/>
    <p:sldId id="355" r:id="rId35"/>
    <p:sldId id="469" r:id="rId36"/>
    <p:sldId id="356" r:id="rId37"/>
    <p:sldId id="357" r:id="rId38"/>
    <p:sldId id="482" r:id="rId39"/>
    <p:sldId id="358" r:id="rId40"/>
    <p:sldId id="470" r:id="rId41"/>
    <p:sldId id="495" r:id="rId42"/>
    <p:sldId id="471" r:id="rId43"/>
    <p:sldId id="472" r:id="rId44"/>
    <p:sldId id="359" r:id="rId45"/>
    <p:sldId id="473" r:id="rId46"/>
    <p:sldId id="489" r:id="rId47"/>
    <p:sldId id="466" r:id="rId48"/>
    <p:sldId id="445" r:id="rId49"/>
    <p:sldId id="479" r:id="rId50"/>
    <p:sldId id="440" r:id="rId51"/>
    <p:sldId id="48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5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11" autoAdjust="0"/>
    <p:restoredTop sz="94660"/>
  </p:normalViewPr>
  <p:slideViewPr>
    <p:cSldViewPr snapToGrid="0">
      <p:cViewPr varScale="1">
        <p:scale>
          <a:sx n="110" d="100"/>
          <a:sy n="110" d="100"/>
        </p:scale>
        <p:origin x="1032" y="114"/>
      </p:cViewPr>
      <p:guideLst/>
    </p:cSldViewPr>
  </p:slideViewPr>
  <p:notesTextViewPr>
    <p:cViewPr>
      <p:scale>
        <a:sx n="1" d="1"/>
        <a:sy n="1" d="1"/>
      </p:scale>
      <p:origin x="0" y="0"/>
    </p:cViewPr>
  </p:notesTextViewPr>
  <p:sorterViewPr>
    <p:cViewPr>
      <p:scale>
        <a:sx n="59" d="100"/>
        <a:sy n="59" d="100"/>
      </p:scale>
      <p:origin x="0" y="-80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chartUserShapes" Target="../drawings/drawing4.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chartUserShapes" Target="../drawings/drawing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chartUserShapes" Target="../drawings/drawing6.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chartUserShapes" Target="../drawings/drawing7.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chartUserShapes" Target="../drawings/drawing8.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bee\Documents\--%20BEE%20WORK%20--\CLL\data\GWB%20-%20CLL%20Support%20Tabs%20220622_1.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9.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50.xml"/><Relationship Id="rId1" Type="http://schemas.microsoft.com/office/2011/relationships/chartStyle" Target="style50.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Respondent types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Count</c:v>
                </c:pt>
              </c:strCache>
            </c:strRef>
          </c:tx>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441B-4C94-9B3D-8A901B6367D6}"/>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51FB-42FC-97C8-01BF45A7BC2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Patients [656]</c:v>
                </c:pt>
                <c:pt idx="1">
                  <c:v>Partners [43] Carers [2] &amp; Close friends [3]</c:v>
                </c:pt>
              </c:strCache>
            </c:strRef>
          </c:cat>
          <c:val>
            <c:numRef>
              <c:f>Sheet1!$B$2:$B$3</c:f>
              <c:numCache>
                <c:formatCode>General</c:formatCode>
                <c:ptCount val="2"/>
                <c:pt idx="0">
                  <c:v>656</c:v>
                </c:pt>
                <c:pt idx="1">
                  <c:v>46</c:v>
                </c:pt>
              </c:numCache>
            </c:numRef>
          </c:val>
          <c:extLst>
            <c:ext xmlns:c16="http://schemas.microsoft.com/office/drawing/2014/chart" uri="{C3380CC4-5D6E-409C-BE32-E72D297353CC}">
              <c16:uniqueId val="{00000000-441B-4C94-9B3D-8A901B6367D6}"/>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7.7401204777177981E-3"/>
          <c:y val="0.34520455144106299"/>
          <c:w val="0.48925579856111684"/>
          <c:h val="0.22158250067073054"/>
        </c:manualLayout>
      </c:layout>
      <c:overlay val="0"/>
      <c:spPr>
        <a:noFill/>
        <a:ln w="57150">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8100">
      <a:solidFill>
        <a:schemeClr val="bg2"/>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CLL</a:t>
            </a:r>
            <a:r>
              <a:rPr lang="en-US" baseline="0" dirty="0"/>
              <a:t> / SLL stage </a:t>
            </a:r>
            <a:r>
              <a:rPr lang="en-US" dirty="0"/>
              <a:t>and geography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London and SE</c:v>
                </c:pt>
              </c:strCache>
            </c:strRef>
          </c:tx>
          <c:spPr>
            <a:solidFill>
              <a:schemeClr val="accent1"/>
            </a:solidFill>
            <a:ln>
              <a:noFill/>
            </a:ln>
            <a:effectLst/>
          </c:spPr>
          <c:invertIfNegative val="0"/>
          <c:dLbls>
            <c:dLbl>
              <c:idx val="0"/>
              <c:tx>
                <c:rich>
                  <a:bodyPr/>
                  <a:lstStyle/>
                  <a:p>
                    <a:fld id="{9E8F0B84-78D1-4B9C-81B9-BE5F276AC70A}" type="VALUE">
                      <a:rPr lang="en-US" smtClean="0"/>
                      <a:pPr/>
                      <a:t>[VALUE]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910-4932-89CF-0EDF3305E418}"/>
                </c:ext>
              </c:extLst>
            </c:dLbl>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267008FB-0D8C-4E3E-9DCA-C5B08B8D6903}" type="VALUE">
                      <a:rPr lang="en-US" smtClean="0"/>
                      <a:pPr>
                        <a:defRPr/>
                      </a:pPr>
                      <a:t>[VALUE]</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4701378254211331E-2"/>
                      <c:h val="5.4296866884052733E-2"/>
                    </c:manualLayout>
                  </c15:layout>
                  <c15:dlblFieldTable/>
                  <c15:showDataLabelsRange val="0"/>
                </c:ext>
                <c:ext xmlns:c16="http://schemas.microsoft.com/office/drawing/2014/chart" uri="{C3380CC4-5D6E-409C-BE32-E72D297353CC}">
                  <c16:uniqueId val="{00000004-C910-4932-89CF-0EDF3305E418}"/>
                </c:ext>
              </c:extLst>
            </c:dLbl>
            <c:dLbl>
              <c:idx val="2"/>
              <c:tx>
                <c:rich>
                  <a:bodyPr/>
                  <a:lstStyle/>
                  <a:p>
                    <a:fld id="{DE0810F7-2CEC-4848-9FA8-F0DEA5514082}" type="VALUE">
                      <a:rPr lang="en-US" smtClean="0"/>
                      <a:pPr/>
                      <a:t>[VALUE]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910-4932-89CF-0EDF3305E41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(Watch and Wait)</c:v>
                </c:pt>
                <c:pt idx="1">
                  <c:v>Treatment</c:v>
                </c:pt>
                <c:pt idx="2">
                  <c:v>Remission</c:v>
                </c:pt>
              </c:strCache>
            </c:strRef>
          </c:cat>
          <c:val>
            <c:numRef>
              <c:f>Sheet1!$B$2:$B$4</c:f>
              <c:numCache>
                <c:formatCode>0%</c:formatCode>
                <c:ptCount val="3"/>
                <c:pt idx="0">
                  <c:v>0.6</c:v>
                </c:pt>
                <c:pt idx="1">
                  <c:v>0.27</c:v>
                </c:pt>
                <c:pt idx="2">
                  <c:v>0.13</c:v>
                </c:pt>
              </c:numCache>
            </c:numRef>
          </c:val>
          <c:extLst>
            <c:ext xmlns:c16="http://schemas.microsoft.com/office/drawing/2014/chart" uri="{C3380CC4-5D6E-409C-BE32-E72D297353CC}">
              <c16:uniqueId val="{00000000-C910-4932-89CF-0EDF3305E418}"/>
            </c:ext>
          </c:extLst>
        </c:ser>
        <c:ser>
          <c:idx val="1"/>
          <c:order val="1"/>
          <c:tx>
            <c:strRef>
              <c:f>Sheet1!$C$1</c:f>
              <c:strCache>
                <c:ptCount val="1"/>
                <c:pt idx="0">
                  <c:v>East of England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(Watch and Wait)</c:v>
                </c:pt>
                <c:pt idx="1">
                  <c:v>Treatment</c:v>
                </c:pt>
                <c:pt idx="2">
                  <c:v>Remission</c:v>
                </c:pt>
              </c:strCache>
            </c:strRef>
          </c:cat>
          <c:val>
            <c:numRef>
              <c:f>Sheet1!$C$2:$C$4</c:f>
              <c:numCache>
                <c:formatCode>0%</c:formatCode>
                <c:ptCount val="3"/>
                <c:pt idx="0">
                  <c:v>0.48</c:v>
                </c:pt>
                <c:pt idx="1">
                  <c:v>0.25</c:v>
                </c:pt>
                <c:pt idx="2">
                  <c:v>0.28999999999999998</c:v>
                </c:pt>
              </c:numCache>
            </c:numRef>
          </c:val>
          <c:extLst>
            <c:ext xmlns:c16="http://schemas.microsoft.com/office/drawing/2014/chart" uri="{C3380CC4-5D6E-409C-BE32-E72D297353CC}">
              <c16:uniqueId val="{00000000-97B2-4656-9A42-84F6E2BAE418}"/>
            </c:ext>
          </c:extLst>
        </c:ser>
        <c:ser>
          <c:idx val="2"/>
          <c:order val="2"/>
          <c:tx>
            <c:strRef>
              <c:f>Sheet1!$D$1</c:f>
              <c:strCache>
                <c:ptCount val="1"/>
                <c:pt idx="0">
                  <c:v>Midlands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(Watch and Wait)</c:v>
                </c:pt>
                <c:pt idx="1">
                  <c:v>Treatment</c:v>
                </c:pt>
                <c:pt idx="2">
                  <c:v>Remission</c:v>
                </c:pt>
              </c:strCache>
            </c:strRef>
          </c:cat>
          <c:val>
            <c:numRef>
              <c:f>Sheet1!$D$2:$D$4</c:f>
              <c:numCache>
                <c:formatCode>0%</c:formatCode>
                <c:ptCount val="3"/>
                <c:pt idx="0">
                  <c:v>0.57999999999999996</c:v>
                </c:pt>
                <c:pt idx="1">
                  <c:v>0.28000000000000003</c:v>
                </c:pt>
                <c:pt idx="2">
                  <c:v>0.14000000000000001</c:v>
                </c:pt>
              </c:numCache>
            </c:numRef>
          </c:val>
          <c:extLst>
            <c:ext xmlns:c16="http://schemas.microsoft.com/office/drawing/2014/chart" uri="{C3380CC4-5D6E-409C-BE32-E72D297353CC}">
              <c16:uniqueId val="{00000000-A821-40B3-BAD7-B296E422D769}"/>
            </c:ext>
          </c:extLst>
        </c:ser>
        <c:ser>
          <c:idx val="3"/>
          <c:order val="3"/>
          <c:tx>
            <c:strRef>
              <c:f>Sheet1!$E$1</c:f>
              <c:strCache>
                <c:ptCount val="1"/>
                <c:pt idx="0">
                  <c:v>North of England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(Watch and Wait)</c:v>
                </c:pt>
                <c:pt idx="1">
                  <c:v>Treatment</c:v>
                </c:pt>
                <c:pt idx="2">
                  <c:v>Remission</c:v>
                </c:pt>
              </c:strCache>
            </c:strRef>
          </c:cat>
          <c:val>
            <c:numRef>
              <c:f>Sheet1!$E$2:$E$4</c:f>
              <c:numCache>
                <c:formatCode>0%</c:formatCode>
                <c:ptCount val="3"/>
                <c:pt idx="0">
                  <c:v>0.6</c:v>
                </c:pt>
                <c:pt idx="1">
                  <c:v>0.24</c:v>
                </c:pt>
                <c:pt idx="2">
                  <c:v>0.16</c:v>
                </c:pt>
              </c:numCache>
            </c:numRef>
          </c:val>
          <c:extLst>
            <c:ext xmlns:c16="http://schemas.microsoft.com/office/drawing/2014/chart" uri="{C3380CC4-5D6E-409C-BE32-E72D297353CC}">
              <c16:uniqueId val="{00000001-A821-40B3-BAD7-B296E422D769}"/>
            </c:ext>
          </c:extLst>
        </c:ser>
        <c:ser>
          <c:idx val="4"/>
          <c:order val="4"/>
          <c:tx>
            <c:strRef>
              <c:f>Sheet1!$F$1</c:f>
              <c:strCache>
                <c:ptCount val="1"/>
                <c:pt idx="0">
                  <c:v>South West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(Watch and Wait)</c:v>
                </c:pt>
                <c:pt idx="1">
                  <c:v>Treatment</c:v>
                </c:pt>
                <c:pt idx="2">
                  <c:v>Remission</c:v>
                </c:pt>
              </c:strCache>
            </c:strRef>
          </c:cat>
          <c:val>
            <c:numRef>
              <c:f>Sheet1!$F$2:$F$4</c:f>
              <c:numCache>
                <c:formatCode>0%</c:formatCode>
                <c:ptCount val="3"/>
                <c:pt idx="0">
                  <c:v>0.6</c:v>
                </c:pt>
                <c:pt idx="1">
                  <c:v>0.3</c:v>
                </c:pt>
                <c:pt idx="2">
                  <c:v>0.1</c:v>
                </c:pt>
              </c:numCache>
            </c:numRef>
          </c:val>
          <c:extLst>
            <c:ext xmlns:c16="http://schemas.microsoft.com/office/drawing/2014/chart" uri="{C3380CC4-5D6E-409C-BE32-E72D297353CC}">
              <c16:uniqueId val="{00000002-A821-40B3-BAD7-B296E422D769}"/>
            </c:ext>
          </c:extLst>
        </c:ser>
        <c:ser>
          <c:idx val="5"/>
          <c:order val="5"/>
          <c:tx>
            <c:strRef>
              <c:f>Sheet1!$G$1</c:f>
              <c:strCache>
                <c:ptCount val="1"/>
                <c:pt idx="0">
                  <c:v>Scotland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(Watch and Wait)</c:v>
                </c:pt>
                <c:pt idx="1">
                  <c:v>Treatment</c:v>
                </c:pt>
                <c:pt idx="2">
                  <c:v>Remission</c:v>
                </c:pt>
              </c:strCache>
            </c:strRef>
          </c:cat>
          <c:val>
            <c:numRef>
              <c:f>Sheet1!$G$2:$G$4</c:f>
              <c:numCache>
                <c:formatCode>0%</c:formatCode>
                <c:ptCount val="3"/>
                <c:pt idx="0">
                  <c:v>0.51</c:v>
                </c:pt>
                <c:pt idx="1">
                  <c:v>0.34</c:v>
                </c:pt>
                <c:pt idx="2">
                  <c:v>0.14000000000000001</c:v>
                </c:pt>
              </c:numCache>
            </c:numRef>
          </c:val>
          <c:extLst>
            <c:ext xmlns:c16="http://schemas.microsoft.com/office/drawing/2014/chart" uri="{C3380CC4-5D6E-409C-BE32-E72D297353CC}">
              <c16:uniqueId val="{00000003-A821-40B3-BAD7-B296E422D769}"/>
            </c:ext>
          </c:extLst>
        </c:ser>
        <c:ser>
          <c:idx val="6"/>
          <c:order val="6"/>
          <c:tx>
            <c:strRef>
              <c:f>Sheet1!$H$1</c:f>
              <c:strCache>
                <c:ptCount val="1"/>
                <c:pt idx="0">
                  <c:v>Wales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(Watch and Wait)</c:v>
                </c:pt>
                <c:pt idx="1">
                  <c:v>Treatment</c:v>
                </c:pt>
                <c:pt idx="2">
                  <c:v>Remission</c:v>
                </c:pt>
              </c:strCache>
            </c:strRef>
          </c:cat>
          <c:val>
            <c:numRef>
              <c:f>Sheet1!$H$2:$H$4</c:f>
              <c:numCache>
                <c:formatCode>0%</c:formatCode>
                <c:ptCount val="3"/>
                <c:pt idx="0">
                  <c:v>0.62</c:v>
                </c:pt>
                <c:pt idx="1">
                  <c:v>0.28999999999999998</c:v>
                </c:pt>
                <c:pt idx="2">
                  <c:v>0.09</c:v>
                </c:pt>
              </c:numCache>
            </c:numRef>
          </c:val>
          <c:extLst>
            <c:ext xmlns:c16="http://schemas.microsoft.com/office/drawing/2014/chart" uri="{C3380CC4-5D6E-409C-BE32-E72D297353CC}">
              <c16:uniqueId val="{00000004-A821-40B3-BAD7-B296E422D769}"/>
            </c:ext>
          </c:extLst>
        </c:ser>
        <c:ser>
          <c:idx val="7"/>
          <c:order val="7"/>
          <c:tx>
            <c:strRef>
              <c:f>Sheet1!$I$1</c:f>
              <c:strCache>
                <c:ptCount val="1"/>
                <c:pt idx="0">
                  <c:v>N Ireland</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(Watch and Wait)</c:v>
                </c:pt>
                <c:pt idx="1">
                  <c:v>Treatment</c:v>
                </c:pt>
                <c:pt idx="2">
                  <c:v>Remission</c:v>
                </c:pt>
              </c:strCache>
            </c:strRef>
          </c:cat>
          <c:val>
            <c:numRef>
              <c:f>Sheet1!$I$2:$I$4</c:f>
              <c:numCache>
                <c:formatCode>0%</c:formatCode>
                <c:ptCount val="3"/>
                <c:pt idx="0">
                  <c:v>0.64</c:v>
                </c:pt>
                <c:pt idx="1">
                  <c:v>0.21</c:v>
                </c:pt>
                <c:pt idx="2">
                  <c:v>0.14000000000000001</c:v>
                </c:pt>
              </c:numCache>
            </c:numRef>
          </c:val>
          <c:extLst>
            <c:ext xmlns:c16="http://schemas.microsoft.com/office/drawing/2014/chart" uri="{C3380CC4-5D6E-409C-BE32-E72D297353CC}">
              <c16:uniqueId val="{00000005-A821-40B3-BAD7-B296E422D769}"/>
            </c:ext>
          </c:extLst>
        </c:ser>
        <c:dLbls>
          <c:dLblPos val="outEnd"/>
          <c:showLegendKey val="0"/>
          <c:showVal val="1"/>
          <c:showCatName val="0"/>
          <c:showSerName val="0"/>
          <c:showPercent val="0"/>
          <c:showBubbleSize val="0"/>
        </c:dLbls>
        <c:gapWidth val="219"/>
        <c:overlap val="-27"/>
        <c:axId val="1101044303"/>
        <c:axId val="1101020591"/>
      </c:barChart>
      <c:catAx>
        <c:axId val="110104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1020591"/>
        <c:crosses val="autoZero"/>
        <c:auto val="1"/>
        <c:lblAlgn val="ctr"/>
        <c:lblOffset val="100"/>
        <c:noMultiLvlLbl val="0"/>
      </c:catAx>
      <c:valAx>
        <c:axId val="11010205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Count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1044303"/>
        <c:crosses val="autoZero"/>
        <c:crossBetween val="between"/>
      </c:valAx>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aseline="0" dirty="0"/>
              <a:t>Route to diagnosis </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By routine visit for other injury, illness or condition</c:v>
                </c:pt>
                <c:pt idx="1">
                  <c:v>Picked up in routine medical health check up</c:v>
                </c:pt>
                <c:pt idx="2">
                  <c:v>A&amp;E visit for other injury, illness or condition</c:v>
                </c:pt>
                <c:pt idx="3">
                  <c:v>Picked up when screened for another condition e.g. mammogram</c:v>
                </c:pt>
                <c:pt idx="4">
                  <c:v>GP visit with CLL/SLL signs and or symptoms</c:v>
                </c:pt>
              </c:strCache>
            </c:strRef>
          </c:cat>
          <c:val>
            <c:numRef>
              <c:f>Sheet1!$B$2:$B$6</c:f>
              <c:numCache>
                <c:formatCode>General</c:formatCode>
                <c:ptCount val="5"/>
                <c:pt idx="0">
                  <c:v>475</c:v>
                </c:pt>
                <c:pt idx="1">
                  <c:v>42</c:v>
                </c:pt>
                <c:pt idx="2">
                  <c:v>36</c:v>
                </c:pt>
                <c:pt idx="3">
                  <c:v>18</c:v>
                </c:pt>
                <c:pt idx="4">
                  <c:v>150</c:v>
                </c:pt>
              </c:numCache>
            </c:numRef>
          </c:val>
          <c:extLst>
            <c:ext xmlns:c16="http://schemas.microsoft.com/office/drawing/2014/chart" uri="{C3380CC4-5D6E-409C-BE32-E72D297353CC}">
              <c16:uniqueId val="{00000000-ED47-480C-AE26-8A9467D1B660}"/>
            </c:ext>
          </c:extLst>
        </c:ser>
        <c:dLbls>
          <c:dLblPos val="outEnd"/>
          <c:showLegendKey val="0"/>
          <c:showVal val="1"/>
          <c:showCatName val="0"/>
          <c:showSerName val="0"/>
          <c:showPercent val="0"/>
          <c:showBubbleSize val="0"/>
        </c:dLbls>
        <c:gapWidth val="219"/>
        <c:overlap val="-27"/>
        <c:axId val="963015871"/>
        <c:axId val="963018783"/>
      </c:barChart>
      <c:catAx>
        <c:axId val="963015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63018783"/>
        <c:crosses val="autoZero"/>
        <c:auto val="1"/>
        <c:lblAlgn val="ctr"/>
        <c:lblOffset val="100"/>
        <c:noMultiLvlLbl val="0"/>
      </c:catAx>
      <c:valAx>
        <c:axId val="9630187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3015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Family members also diagnosed</a:t>
            </a:r>
            <a:r>
              <a:rPr lang="en-US" baseline="0" dirty="0"/>
              <a:t> with CLL/ SLL</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1-D051-49D4-909A-388581D45D61}"/>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3-D051-49D4-909A-388581D45D6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0.08</c:v>
                </c:pt>
                <c:pt idx="1">
                  <c:v>0.92</c:v>
                </c:pt>
              </c:numCache>
            </c:numRef>
          </c:val>
          <c:extLst>
            <c:ext xmlns:c16="http://schemas.microsoft.com/office/drawing/2014/chart" uri="{C3380CC4-5D6E-409C-BE32-E72D297353CC}">
              <c16:uniqueId val="{00000000-6B22-4A28-A61F-78CFC9EC21E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Year of diagnosis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Sheet1!$B$2:$B$34</c:f>
              <c:numCache>
                <c:formatCode>General</c:formatCode>
                <c:ptCount val="33"/>
                <c:pt idx="0">
                  <c:v>3</c:v>
                </c:pt>
                <c:pt idx="1">
                  <c:v>1</c:v>
                </c:pt>
                <c:pt idx="2">
                  <c:v>1</c:v>
                </c:pt>
                <c:pt idx="3">
                  <c:v>0</c:v>
                </c:pt>
                <c:pt idx="4">
                  <c:v>2</c:v>
                </c:pt>
                <c:pt idx="5">
                  <c:v>0</c:v>
                </c:pt>
                <c:pt idx="6">
                  <c:v>2</c:v>
                </c:pt>
                <c:pt idx="7">
                  <c:v>1</c:v>
                </c:pt>
                <c:pt idx="8">
                  <c:v>5</c:v>
                </c:pt>
                <c:pt idx="9">
                  <c:v>2</c:v>
                </c:pt>
                <c:pt idx="10">
                  <c:v>6</c:v>
                </c:pt>
                <c:pt idx="11">
                  <c:v>5</c:v>
                </c:pt>
                <c:pt idx="12">
                  <c:v>5</c:v>
                </c:pt>
                <c:pt idx="13">
                  <c:v>12</c:v>
                </c:pt>
                <c:pt idx="14">
                  <c:v>5</c:v>
                </c:pt>
                <c:pt idx="15">
                  <c:v>12</c:v>
                </c:pt>
                <c:pt idx="16">
                  <c:v>15</c:v>
                </c:pt>
                <c:pt idx="17">
                  <c:v>17</c:v>
                </c:pt>
                <c:pt idx="18">
                  <c:v>23</c:v>
                </c:pt>
                <c:pt idx="19">
                  <c:v>24</c:v>
                </c:pt>
                <c:pt idx="20">
                  <c:v>25</c:v>
                </c:pt>
                <c:pt idx="21">
                  <c:v>30</c:v>
                </c:pt>
                <c:pt idx="22">
                  <c:v>45</c:v>
                </c:pt>
                <c:pt idx="23">
                  <c:v>25</c:v>
                </c:pt>
                <c:pt idx="24">
                  <c:v>26</c:v>
                </c:pt>
                <c:pt idx="25">
                  <c:v>54</c:v>
                </c:pt>
                <c:pt idx="26">
                  <c:v>55</c:v>
                </c:pt>
                <c:pt idx="27">
                  <c:v>58</c:v>
                </c:pt>
                <c:pt idx="28">
                  <c:v>65</c:v>
                </c:pt>
                <c:pt idx="29">
                  <c:v>56</c:v>
                </c:pt>
                <c:pt idx="30">
                  <c:v>48</c:v>
                </c:pt>
                <c:pt idx="31">
                  <c:v>61</c:v>
                </c:pt>
                <c:pt idx="32">
                  <c:v>7</c:v>
                </c:pt>
              </c:numCache>
            </c:numRef>
          </c:val>
          <c:extLst>
            <c:ext xmlns:c16="http://schemas.microsoft.com/office/drawing/2014/chart" uri="{C3380CC4-5D6E-409C-BE32-E72D297353CC}">
              <c16:uniqueId val="{00000000-629A-41E6-B339-189133DC4E55}"/>
            </c:ext>
          </c:extLst>
        </c:ser>
        <c:dLbls>
          <c:showLegendKey val="0"/>
          <c:showVal val="0"/>
          <c:showCatName val="0"/>
          <c:showSerName val="0"/>
          <c:showPercent val="0"/>
          <c:showBubbleSize val="0"/>
        </c:dLbls>
        <c:gapWidth val="219"/>
        <c:overlap val="-27"/>
        <c:axId val="751382031"/>
        <c:axId val="751377455"/>
      </c:barChart>
      <c:catAx>
        <c:axId val="75138203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Year</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377455"/>
        <c:crosses val="autoZero"/>
        <c:auto val="1"/>
        <c:lblAlgn val="ctr"/>
        <c:lblOffset val="100"/>
        <c:noMultiLvlLbl val="0"/>
      </c:catAx>
      <c:valAx>
        <c:axId val="7513774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Count</a:t>
                </a:r>
                <a:r>
                  <a:rPr lang="en-GB" baseline="0" dirty="0"/>
                  <a:t> </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382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Count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None</c:v>
                </c:pt>
                <c:pt idx="1">
                  <c:v>High blood pressure</c:v>
                </c:pt>
                <c:pt idx="2">
                  <c:v>Obesity</c:v>
                </c:pt>
                <c:pt idx="3">
                  <c:v>Asthma</c:v>
                </c:pt>
                <c:pt idx="4">
                  <c:v>Cardiovascular disease </c:v>
                </c:pt>
                <c:pt idx="5">
                  <c:v>Lung disease</c:v>
                </c:pt>
                <c:pt idx="6">
                  <c:v>Diabetes</c:v>
                </c:pt>
                <c:pt idx="7">
                  <c:v>Thyroid disorder</c:v>
                </c:pt>
                <c:pt idx="8">
                  <c:v>Other</c:v>
                </c:pt>
              </c:strCache>
            </c:strRef>
          </c:cat>
          <c:val>
            <c:numRef>
              <c:f>Sheet1!$B$2:$B$10</c:f>
              <c:numCache>
                <c:formatCode>General</c:formatCode>
                <c:ptCount val="9"/>
                <c:pt idx="0">
                  <c:v>317</c:v>
                </c:pt>
                <c:pt idx="1">
                  <c:v>191</c:v>
                </c:pt>
                <c:pt idx="2">
                  <c:v>73</c:v>
                </c:pt>
                <c:pt idx="3">
                  <c:v>57</c:v>
                </c:pt>
                <c:pt idx="4">
                  <c:v>54</c:v>
                </c:pt>
                <c:pt idx="5">
                  <c:v>29</c:v>
                </c:pt>
                <c:pt idx="6">
                  <c:v>25</c:v>
                </c:pt>
                <c:pt idx="7">
                  <c:v>20</c:v>
                </c:pt>
                <c:pt idx="8">
                  <c:v>99</c:v>
                </c:pt>
              </c:numCache>
            </c:numRef>
          </c:val>
          <c:extLst>
            <c:ext xmlns:c16="http://schemas.microsoft.com/office/drawing/2014/chart" uri="{C3380CC4-5D6E-409C-BE32-E72D297353CC}">
              <c16:uniqueId val="{00000000-2C41-489E-9F70-BAABB6081FBB}"/>
            </c:ext>
          </c:extLst>
        </c:ser>
        <c:dLbls>
          <c:showLegendKey val="0"/>
          <c:showVal val="0"/>
          <c:showCatName val="0"/>
          <c:showSerName val="0"/>
          <c:showPercent val="0"/>
          <c:showBubbleSize val="0"/>
        </c:dLbls>
        <c:gapWidth val="219"/>
        <c:overlap val="-27"/>
        <c:axId val="910911119"/>
        <c:axId val="910901135"/>
      </c:barChart>
      <c:catAx>
        <c:axId val="910911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0901135"/>
        <c:crosses val="autoZero"/>
        <c:auto val="1"/>
        <c:lblAlgn val="ctr"/>
        <c:lblOffset val="100"/>
        <c:noMultiLvlLbl val="0"/>
      </c:catAx>
      <c:valAx>
        <c:axId val="910901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09111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Satisfaction</a:t>
            </a:r>
            <a:r>
              <a:rPr lang="en-GB" baseline="0" dirty="0"/>
              <a:t> scores</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Time taken to diagnose </c:v>
                </c:pt>
                <c:pt idx="1">
                  <c:v>CLL/SLL explanation by Doctor or Specialist (b)</c:v>
                </c:pt>
                <c:pt idx="2">
                  <c:v>Explanation of next steps in treatment</c:v>
                </c:pt>
                <c:pt idx="3">
                  <c:v>Your involvement in treatment decision making</c:v>
                </c:pt>
                <c:pt idx="4">
                  <c:v>Provision of reading materials or further sources of support</c:v>
                </c:pt>
              </c:strCache>
            </c:strRef>
          </c:cat>
          <c:val>
            <c:numRef>
              <c:f>Sheet1!$B$2:$B$6</c:f>
              <c:numCache>
                <c:formatCode>General</c:formatCode>
                <c:ptCount val="5"/>
                <c:pt idx="0">
                  <c:v>7.47</c:v>
                </c:pt>
                <c:pt idx="1">
                  <c:v>7.14</c:v>
                </c:pt>
                <c:pt idx="2">
                  <c:v>7.23</c:v>
                </c:pt>
                <c:pt idx="3">
                  <c:v>7.42</c:v>
                </c:pt>
                <c:pt idx="4">
                  <c:v>6.94</c:v>
                </c:pt>
              </c:numCache>
            </c:numRef>
          </c:val>
          <c:extLst>
            <c:ext xmlns:c16="http://schemas.microsoft.com/office/drawing/2014/chart" uri="{C3380CC4-5D6E-409C-BE32-E72D297353CC}">
              <c16:uniqueId val="{00000000-44C8-4620-97F7-14987BBBAC7B}"/>
            </c:ext>
          </c:extLst>
        </c:ser>
        <c:dLbls>
          <c:dLblPos val="outEnd"/>
          <c:showLegendKey val="0"/>
          <c:showVal val="1"/>
          <c:showCatName val="0"/>
          <c:showSerName val="0"/>
          <c:showPercent val="0"/>
          <c:showBubbleSize val="0"/>
        </c:dLbls>
        <c:gapWidth val="219"/>
        <c:overlap val="-27"/>
        <c:axId val="1105541983"/>
        <c:axId val="1105525343"/>
      </c:barChart>
      <c:catAx>
        <c:axId val="110554198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Different aspects of diagnosis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5525343"/>
        <c:crosses val="autoZero"/>
        <c:auto val="1"/>
        <c:lblAlgn val="ctr"/>
        <c:lblOffset val="100"/>
        <c:noMultiLvlLbl val="0"/>
      </c:catAx>
      <c:valAx>
        <c:axId val="110552534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Score /10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55419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Satisfaction</a:t>
            </a:r>
            <a:r>
              <a:rPr lang="en-GB" baseline="0" dirty="0"/>
              <a:t> scores</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&lt;5 years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Time taken to diagnose </c:v>
                </c:pt>
                <c:pt idx="1">
                  <c:v>CLL/SLL explanation by Doctor or Specialist (b)</c:v>
                </c:pt>
                <c:pt idx="2">
                  <c:v>Explanation of next steps in treatment</c:v>
                </c:pt>
                <c:pt idx="3">
                  <c:v>Your involvement in treatment decision making</c:v>
                </c:pt>
                <c:pt idx="4">
                  <c:v>Provision of reading materials or further sources of support</c:v>
                </c:pt>
              </c:strCache>
            </c:strRef>
          </c:cat>
          <c:val>
            <c:numRef>
              <c:f>Sheet1!$B$2:$B$6</c:f>
              <c:numCache>
                <c:formatCode>General</c:formatCode>
                <c:ptCount val="5"/>
                <c:pt idx="0">
                  <c:v>7.41</c:v>
                </c:pt>
                <c:pt idx="1">
                  <c:v>7.17</c:v>
                </c:pt>
                <c:pt idx="2">
                  <c:v>7.11</c:v>
                </c:pt>
                <c:pt idx="3">
                  <c:v>7.17</c:v>
                </c:pt>
                <c:pt idx="4">
                  <c:v>7.09</c:v>
                </c:pt>
              </c:numCache>
            </c:numRef>
          </c:val>
          <c:extLst>
            <c:ext xmlns:c16="http://schemas.microsoft.com/office/drawing/2014/chart" uri="{C3380CC4-5D6E-409C-BE32-E72D297353CC}">
              <c16:uniqueId val="{00000000-35E2-4ED4-8565-71D27D6CB4FE}"/>
            </c:ext>
          </c:extLst>
        </c:ser>
        <c:ser>
          <c:idx val="1"/>
          <c:order val="1"/>
          <c:tx>
            <c:strRef>
              <c:f>Sheet1!$C$1</c:f>
              <c:strCache>
                <c:ptCount val="1"/>
                <c:pt idx="0">
                  <c:v>5-10 years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Time taken to diagnose </c:v>
                </c:pt>
                <c:pt idx="1">
                  <c:v>CLL/SLL explanation by Doctor or Specialist (b)</c:v>
                </c:pt>
                <c:pt idx="2">
                  <c:v>Explanation of next steps in treatment</c:v>
                </c:pt>
                <c:pt idx="3">
                  <c:v>Your involvement in treatment decision making</c:v>
                </c:pt>
                <c:pt idx="4">
                  <c:v>Provision of reading materials or further sources of support</c:v>
                </c:pt>
              </c:strCache>
            </c:strRef>
          </c:cat>
          <c:val>
            <c:numRef>
              <c:f>Sheet1!$C$2:$C$6</c:f>
              <c:numCache>
                <c:formatCode>General</c:formatCode>
                <c:ptCount val="5"/>
                <c:pt idx="0">
                  <c:v>7.54</c:v>
                </c:pt>
                <c:pt idx="1">
                  <c:v>7.27</c:v>
                </c:pt>
                <c:pt idx="2">
                  <c:v>7.34</c:v>
                </c:pt>
                <c:pt idx="3">
                  <c:v>7.54</c:v>
                </c:pt>
                <c:pt idx="4">
                  <c:v>7.13</c:v>
                </c:pt>
              </c:numCache>
            </c:numRef>
          </c:val>
          <c:extLst>
            <c:ext xmlns:c16="http://schemas.microsoft.com/office/drawing/2014/chart" uri="{C3380CC4-5D6E-409C-BE32-E72D297353CC}">
              <c16:uniqueId val="{00000001-35E2-4ED4-8565-71D27D6CB4FE}"/>
            </c:ext>
          </c:extLst>
        </c:ser>
        <c:ser>
          <c:idx val="2"/>
          <c:order val="2"/>
          <c:tx>
            <c:strRef>
              <c:f>Sheet1!$D$1</c:f>
              <c:strCache>
                <c:ptCount val="1"/>
                <c:pt idx="0">
                  <c:v>10+ years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Time taken to diagnose </c:v>
                </c:pt>
                <c:pt idx="1">
                  <c:v>CLL/SLL explanation by Doctor or Specialist (b)</c:v>
                </c:pt>
                <c:pt idx="2">
                  <c:v>Explanation of next steps in treatment</c:v>
                </c:pt>
                <c:pt idx="3">
                  <c:v>Your involvement in treatment decision making</c:v>
                </c:pt>
                <c:pt idx="4">
                  <c:v>Provision of reading materials or further sources of support</c:v>
                </c:pt>
              </c:strCache>
            </c:strRef>
          </c:cat>
          <c:val>
            <c:numRef>
              <c:f>Sheet1!$D$2:$D$6</c:f>
              <c:numCache>
                <c:formatCode>General</c:formatCode>
                <c:ptCount val="5"/>
                <c:pt idx="0">
                  <c:v>7.49</c:v>
                </c:pt>
                <c:pt idx="1">
                  <c:v>6.95</c:v>
                </c:pt>
                <c:pt idx="2">
                  <c:v>7.35</c:v>
                </c:pt>
                <c:pt idx="3">
                  <c:v>7.7</c:v>
                </c:pt>
                <c:pt idx="4">
                  <c:v>6.54</c:v>
                </c:pt>
              </c:numCache>
            </c:numRef>
          </c:val>
          <c:extLst>
            <c:ext xmlns:c16="http://schemas.microsoft.com/office/drawing/2014/chart" uri="{C3380CC4-5D6E-409C-BE32-E72D297353CC}">
              <c16:uniqueId val="{00000002-35E2-4ED4-8565-71D27D6CB4FE}"/>
            </c:ext>
          </c:extLst>
        </c:ser>
        <c:dLbls>
          <c:dLblPos val="outEnd"/>
          <c:showLegendKey val="0"/>
          <c:showVal val="1"/>
          <c:showCatName val="0"/>
          <c:showSerName val="0"/>
          <c:showPercent val="0"/>
          <c:showBubbleSize val="0"/>
        </c:dLbls>
        <c:gapWidth val="219"/>
        <c:overlap val="-27"/>
        <c:axId val="1105541983"/>
        <c:axId val="1105525343"/>
      </c:barChart>
      <c:catAx>
        <c:axId val="110554198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Different aspects of diagnosis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5525343"/>
        <c:crosses val="autoZero"/>
        <c:auto val="1"/>
        <c:lblAlgn val="ctr"/>
        <c:lblOffset val="100"/>
        <c:noMultiLvlLbl val="0"/>
      </c:catAx>
      <c:valAx>
        <c:axId val="110552534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Score /10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554198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Satisfaction</a:t>
            </a:r>
            <a:r>
              <a:rPr lang="en-GB" baseline="0" dirty="0"/>
              <a:t> scores</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Patients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Time taken to diagnose </c:v>
                </c:pt>
                <c:pt idx="1">
                  <c:v>CLL/SLL explanation by Doctor or Specialist (b)</c:v>
                </c:pt>
                <c:pt idx="2">
                  <c:v>Explanation of next steps in treatment</c:v>
                </c:pt>
                <c:pt idx="3">
                  <c:v>Your involvement in treatment decision making</c:v>
                </c:pt>
                <c:pt idx="4">
                  <c:v>Provision of reading materials or further sources of support</c:v>
                </c:pt>
              </c:strCache>
            </c:strRef>
          </c:cat>
          <c:val>
            <c:numRef>
              <c:f>Sheet1!$B$2:$B$6</c:f>
              <c:numCache>
                <c:formatCode>General</c:formatCode>
                <c:ptCount val="5"/>
                <c:pt idx="0">
                  <c:v>7.48</c:v>
                </c:pt>
                <c:pt idx="1">
                  <c:v>7.15</c:v>
                </c:pt>
                <c:pt idx="2">
                  <c:v>7.24</c:v>
                </c:pt>
                <c:pt idx="3">
                  <c:v>7.42</c:v>
                </c:pt>
                <c:pt idx="4">
                  <c:v>6.93</c:v>
                </c:pt>
              </c:numCache>
            </c:numRef>
          </c:val>
          <c:extLst>
            <c:ext xmlns:c16="http://schemas.microsoft.com/office/drawing/2014/chart" uri="{C3380CC4-5D6E-409C-BE32-E72D297353CC}">
              <c16:uniqueId val="{00000000-35E2-4ED4-8565-71D27D6CB4FE}"/>
            </c:ext>
          </c:extLst>
        </c:ser>
        <c:ser>
          <c:idx val="1"/>
          <c:order val="1"/>
          <c:tx>
            <c:strRef>
              <c:f>Sheet1!$C$1</c:f>
              <c:strCache>
                <c:ptCount val="1"/>
                <c:pt idx="0">
                  <c:v>Carers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Time taken to diagnose </c:v>
                </c:pt>
                <c:pt idx="1">
                  <c:v>CLL/SLL explanation by Doctor or Specialist (b)</c:v>
                </c:pt>
                <c:pt idx="2">
                  <c:v>Explanation of next steps in treatment</c:v>
                </c:pt>
                <c:pt idx="3">
                  <c:v>Your involvement in treatment decision making</c:v>
                </c:pt>
                <c:pt idx="4">
                  <c:v>Provision of reading materials or further sources of support</c:v>
                </c:pt>
              </c:strCache>
            </c:strRef>
          </c:cat>
          <c:val>
            <c:numRef>
              <c:f>Sheet1!$C$2:$C$6</c:f>
              <c:numCache>
                <c:formatCode>General</c:formatCode>
                <c:ptCount val="5"/>
                <c:pt idx="0">
                  <c:v>7.31</c:v>
                </c:pt>
                <c:pt idx="1">
                  <c:v>7.02</c:v>
                </c:pt>
                <c:pt idx="2">
                  <c:v>7.09</c:v>
                </c:pt>
                <c:pt idx="3">
                  <c:v>7.43</c:v>
                </c:pt>
                <c:pt idx="4">
                  <c:v>7.04</c:v>
                </c:pt>
              </c:numCache>
            </c:numRef>
          </c:val>
          <c:extLst>
            <c:ext xmlns:c16="http://schemas.microsoft.com/office/drawing/2014/chart" uri="{C3380CC4-5D6E-409C-BE32-E72D297353CC}">
              <c16:uniqueId val="{00000001-35E2-4ED4-8565-71D27D6CB4FE}"/>
            </c:ext>
          </c:extLst>
        </c:ser>
        <c:dLbls>
          <c:dLblPos val="outEnd"/>
          <c:showLegendKey val="0"/>
          <c:showVal val="1"/>
          <c:showCatName val="0"/>
          <c:showSerName val="0"/>
          <c:showPercent val="0"/>
          <c:showBubbleSize val="0"/>
        </c:dLbls>
        <c:gapWidth val="219"/>
        <c:overlap val="-27"/>
        <c:axId val="1105541983"/>
        <c:axId val="1105525343"/>
      </c:barChart>
      <c:catAx>
        <c:axId val="110554198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Different aspects of diagnosis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5525343"/>
        <c:crosses val="autoZero"/>
        <c:auto val="1"/>
        <c:lblAlgn val="ctr"/>
        <c:lblOffset val="100"/>
        <c:noMultiLvlLbl val="0"/>
      </c:catAx>
      <c:valAx>
        <c:axId val="110552534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Score /10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554198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Satisfaction</a:t>
            </a:r>
            <a:r>
              <a:rPr lang="en-GB" baseline="0" dirty="0"/>
              <a:t> scores</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Time taken to diagnose </c:v>
                </c:pt>
                <c:pt idx="1">
                  <c:v>CLL/SLL explanation by Doctor or Specialist (b)</c:v>
                </c:pt>
                <c:pt idx="2">
                  <c:v>Explanation of next steps in treatment</c:v>
                </c:pt>
                <c:pt idx="3">
                  <c:v>Your involvement in treatment decision making</c:v>
                </c:pt>
                <c:pt idx="4">
                  <c:v>Provision of reading materials or further sources of support</c:v>
                </c:pt>
              </c:strCache>
            </c:strRef>
          </c:cat>
          <c:val>
            <c:numRef>
              <c:f>Sheet1!$B$2:$B$6</c:f>
              <c:numCache>
                <c:formatCode>General</c:formatCode>
                <c:ptCount val="5"/>
                <c:pt idx="0">
                  <c:v>7.82</c:v>
                </c:pt>
                <c:pt idx="1">
                  <c:v>7.32</c:v>
                </c:pt>
                <c:pt idx="2">
                  <c:v>7.54</c:v>
                </c:pt>
                <c:pt idx="3">
                  <c:v>7.66</c:v>
                </c:pt>
                <c:pt idx="4">
                  <c:v>7.22</c:v>
                </c:pt>
              </c:numCache>
            </c:numRef>
          </c:val>
          <c:extLst>
            <c:ext xmlns:c16="http://schemas.microsoft.com/office/drawing/2014/chart" uri="{C3380CC4-5D6E-409C-BE32-E72D297353CC}">
              <c16:uniqueId val="{00000000-44C8-4620-97F7-14987BBBAC7B}"/>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Time taken to diagnose </c:v>
                </c:pt>
                <c:pt idx="1">
                  <c:v>CLL/SLL explanation by Doctor or Specialist (b)</c:v>
                </c:pt>
                <c:pt idx="2">
                  <c:v>Explanation of next steps in treatment</c:v>
                </c:pt>
                <c:pt idx="3">
                  <c:v>Your involvement in treatment decision making</c:v>
                </c:pt>
                <c:pt idx="4">
                  <c:v>Provision of reading materials or further sources of support</c:v>
                </c:pt>
              </c:strCache>
            </c:strRef>
          </c:cat>
          <c:val>
            <c:numRef>
              <c:f>Sheet1!$C$2:$C$6</c:f>
              <c:numCache>
                <c:formatCode>General</c:formatCode>
                <c:ptCount val="5"/>
                <c:pt idx="0">
                  <c:v>7.16</c:v>
                </c:pt>
                <c:pt idx="1">
                  <c:v>6.97</c:v>
                </c:pt>
                <c:pt idx="2">
                  <c:v>6.96</c:v>
                </c:pt>
                <c:pt idx="3">
                  <c:v>7.19</c:v>
                </c:pt>
                <c:pt idx="4">
                  <c:v>6.69</c:v>
                </c:pt>
              </c:numCache>
            </c:numRef>
          </c:val>
          <c:extLst>
            <c:ext xmlns:c16="http://schemas.microsoft.com/office/drawing/2014/chart" uri="{C3380CC4-5D6E-409C-BE32-E72D297353CC}">
              <c16:uniqueId val="{00000000-EB82-434B-95B3-5D8C286C5F62}"/>
            </c:ext>
          </c:extLst>
        </c:ser>
        <c:dLbls>
          <c:dLblPos val="outEnd"/>
          <c:showLegendKey val="0"/>
          <c:showVal val="1"/>
          <c:showCatName val="0"/>
          <c:showSerName val="0"/>
          <c:showPercent val="0"/>
          <c:showBubbleSize val="0"/>
        </c:dLbls>
        <c:gapWidth val="219"/>
        <c:overlap val="-27"/>
        <c:axId val="1105541983"/>
        <c:axId val="1105525343"/>
      </c:barChart>
      <c:catAx>
        <c:axId val="110554198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Different</a:t>
                </a:r>
                <a:r>
                  <a:rPr lang="en-GB" baseline="0" dirty="0"/>
                  <a:t> aspects of diagnosis </a:t>
                </a:r>
                <a:endParaRPr lang="en-GB" dirty="0"/>
              </a:p>
            </c:rich>
          </c:tx>
          <c:layout>
            <c:manualLayout>
              <c:xMode val="edge"/>
              <c:yMode val="edge"/>
              <c:x val="0.22295189468503937"/>
              <c:y val="0.9154436857930771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5525343"/>
        <c:crosses val="autoZero"/>
        <c:auto val="1"/>
        <c:lblAlgn val="ctr"/>
        <c:lblOffset val="100"/>
        <c:noMultiLvlLbl val="0"/>
      </c:catAx>
      <c:valAx>
        <c:axId val="110552534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Score /10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554198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Satisfaction</a:t>
            </a:r>
            <a:r>
              <a:rPr lang="en-GB" baseline="0" dirty="0"/>
              <a:t> scores</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London and SE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Time taken to diagnose </c:v>
                </c:pt>
                <c:pt idx="1">
                  <c:v>CLL/SLL explanation by Doctor or Specialist (b)</c:v>
                </c:pt>
                <c:pt idx="2">
                  <c:v>Explanation of next steps in treatment</c:v>
                </c:pt>
                <c:pt idx="3">
                  <c:v>Your involvement in treatment decision making</c:v>
                </c:pt>
                <c:pt idx="4">
                  <c:v>Provision of reading materials or further sources of support</c:v>
                </c:pt>
              </c:strCache>
            </c:strRef>
          </c:cat>
          <c:val>
            <c:numRef>
              <c:f>Sheet1!$B$2:$B$6</c:f>
              <c:numCache>
                <c:formatCode>General</c:formatCode>
                <c:ptCount val="5"/>
                <c:pt idx="0">
                  <c:v>7.57</c:v>
                </c:pt>
                <c:pt idx="1">
                  <c:v>7.07</c:v>
                </c:pt>
                <c:pt idx="2">
                  <c:v>7.16</c:v>
                </c:pt>
                <c:pt idx="3">
                  <c:v>7.27</c:v>
                </c:pt>
                <c:pt idx="4">
                  <c:v>6.85</c:v>
                </c:pt>
              </c:numCache>
            </c:numRef>
          </c:val>
          <c:extLst>
            <c:ext xmlns:c16="http://schemas.microsoft.com/office/drawing/2014/chart" uri="{C3380CC4-5D6E-409C-BE32-E72D297353CC}">
              <c16:uniqueId val="{00000000-44C8-4620-97F7-14987BBBAC7B}"/>
            </c:ext>
          </c:extLst>
        </c:ser>
        <c:ser>
          <c:idx val="1"/>
          <c:order val="1"/>
          <c:tx>
            <c:strRef>
              <c:f>Sheet1!$C$1</c:f>
              <c:strCache>
                <c:ptCount val="1"/>
                <c:pt idx="0">
                  <c:v>East of England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Time taken to diagnose </c:v>
                </c:pt>
                <c:pt idx="1">
                  <c:v>CLL/SLL explanation by Doctor or Specialist (b)</c:v>
                </c:pt>
                <c:pt idx="2">
                  <c:v>Explanation of next steps in treatment</c:v>
                </c:pt>
                <c:pt idx="3">
                  <c:v>Your involvement in treatment decision making</c:v>
                </c:pt>
                <c:pt idx="4">
                  <c:v>Provision of reading materials or further sources of support</c:v>
                </c:pt>
              </c:strCache>
            </c:strRef>
          </c:cat>
          <c:val>
            <c:numRef>
              <c:f>Sheet1!$C$2:$C$6</c:f>
              <c:numCache>
                <c:formatCode>General</c:formatCode>
                <c:ptCount val="5"/>
                <c:pt idx="0">
                  <c:v>7.86</c:v>
                </c:pt>
                <c:pt idx="1">
                  <c:v>7.25</c:v>
                </c:pt>
                <c:pt idx="2">
                  <c:v>7.52</c:v>
                </c:pt>
                <c:pt idx="3">
                  <c:v>7.55</c:v>
                </c:pt>
                <c:pt idx="4">
                  <c:v>6.9</c:v>
                </c:pt>
              </c:numCache>
            </c:numRef>
          </c:val>
          <c:extLst>
            <c:ext xmlns:c16="http://schemas.microsoft.com/office/drawing/2014/chart" uri="{C3380CC4-5D6E-409C-BE32-E72D297353CC}">
              <c16:uniqueId val="{00000000-56B0-43EA-993C-294FC7DB069D}"/>
            </c:ext>
          </c:extLst>
        </c:ser>
        <c:ser>
          <c:idx val="2"/>
          <c:order val="2"/>
          <c:tx>
            <c:strRef>
              <c:f>Sheet1!$D$1</c:f>
              <c:strCache>
                <c:ptCount val="1"/>
                <c:pt idx="0">
                  <c:v>Midlands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Time taken to diagnose </c:v>
                </c:pt>
                <c:pt idx="1">
                  <c:v>CLL/SLL explanation by Doctor or Specialist (b)</c:v>
                </c:pt>
                <c:pt idx="2">
                  <c:v>Explanation of next steps in treatment</c:v>
                </c:pt>
                <c:pt idx="3">
                  <c:v>Your involvement in treatment decision making</c:v>
                </c:pt>
                <c:pt idx="4">
                  <c:v>Provision of reading materials or further sources of support</c:v>
                </c:pt>
              </c:strCache>
            </c:strRef>
          </c:cat>
          <c:val>
            <c:numRef>
              <c:f>Sheet1!$D$2:$D$6</c:f>
              <c:numCache>
                <c:formatCode>General</c:formatCode>
                <c:ptCount val="5"/>
                <c:pt idx="0">
                  <c:v>7.09</c:v>
                </c:pt>
                <c:pt idx="1">
                  <c:v>6.85</c:v>
                </c:pt>
                <c:pt idx="2">
                  <c:v>7.1</c:v>
                </c:pt>
                <c:pt idx="3">
                  <c:v>7.23</c:v>
                </c:pt>
                <c:pt idx="4">
                  <c:v>7.08</c:v>
                </c:pt>
              </c:numCache>
            </c:numRef>
          </c:val>
          <c:extLst>
            <c:ext xmlns:c16="http://schemas.microsoft.com/office/drawing/2014/chart" uri="{C3380CC4-5D6E-409C-BE32-E72D297353CC}">
              <c16:uniqueId val="{00000001-56B0-43EA-993C-294FC7DB069D}"/>
            </c:ext>
          </c:extLst>
        </c:ser>
        <c:ser>
          <c:idx val="3"/>
          <c:order val="3"/>
          <c:tx>
            <c:strRef>
              <c:f>Sheet1!$E$1</c:f>
              <c:strCache>
                <c:ptCount val="1"/>
                <c:pt idx="0">
                  <c:v>North of England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Time taken to diagnose </c:v>
                </c:pt>
                <c:pt idx="1">
                  <c:v>CLL/SLL explanation by Doctor or Specialist (b)</c:v>
                </c:pt>
                <c:pt idx="2">
                  <c:v>Explanation of next steps in treatment</c:v>
                </c:pt>
                <c:pt idx="3">
                  <c:v>Your involvement in treatment decision making</c:v>
                </c:pt>
                <c:pt idx="4">
                  <c:v>Provision of reading materials or further sources of support</c:v>
                </c:pt>
              </c:strCache>
            </c:strRef>
          </c:cat>
          <c:val>
            <c:numRef>
              <c:f>Sheet1!$E$2:$E$6</c:f>
              <c:numCache>
                <c:formatCode>General</c:formatCode>
                <c:ptCount val="5"/>
                <c:pt idx="0">
                  <c:v>7.13</c:v>
                </c:pt>
                <c:pt idx="1">
                  <c:v>7.05</c:v>
                </c:pt>
                <c:pt idx="2">
                  <c:v>6.95</c:v>
                </c:pt>
                <c:pt idx="3">
                  <c:v>7.43</c:v>
                </c:pt>
                <c:pt idx="4">
                  <c:v>6.69</c:v>
                </c:pt>
              </c:numCache>
            </c:numRef>
          </c:val>
          <c:extLst>
            <c:ext xmlns:c16="http://schemas.microsoft.com/office/drawing/2014/chart" uri="{C3380CC4-5D6E-409C-BE32-E72D297353CC}">
              <c16:uniqueId val="{00000002-56B0-43EA-993C-294FC7DB069D}"/>
            </c:ext>
          </c:extLst>
        </c:ser>
        <c:ser>
          <c:idx val="4"/>
          <c:order val="4"/>
          <c:tx>
            <c:strRef>
              <c:f>Sheet1!$F$1</c:f>
              <c:strCache>
                <c:ptCount val="1"/>
                <c:pt idx="0">
                  <c:v>South West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Time taken to diagnose </c:v>
                </c:pt>
                <c:pt idx="1">
                  <c:v>CLL/SLL explanation by Doctor or Specialist (b)</c:v>
                </c:pt>
                <c:pt idx="2">
                  <c:v>Explanation of next steps in treatment</c:v>
                </c:pt>
                <c:pt idx="3">
                  <c:v>Your involvement in treatment decision making</c:v>
                </c:pt>
                <c:pt idx="4">
                  <c:v>Provision of reading materials or further sources of support</c:v>
                </c:pt>
              </c:strCache>
            </c:strRef>
          </c:cat>
          <c:val>
            <c:numRef>
              <c:f>Sheet1!$F$2:$F$6</c:f>
              <c:numCache>
                <c:formatCode>General</c:formatCode>
                <c:ptCount val="5"/>
                <c:pt idx="0">
                  <c:v>7.42</c:v>
                </c:pt>
                <c:pt idx="1">
                  <c:v>7.22</c:v>
                </c:pt>
                <c:pt idx="2">
                  <c:v>7.35</c:v>
                </c:pt>
                <c:pt idx="3">
                  <c:v>7.62</c:v>
                </c:pt>
                <c:pt idx="4">
                  <c:v>7.07</c:v>
                </c:pt>
              </c:numCache>
            </c:numRef>
          </c:val>
          <c:extLst>
            <c:ext xmlns:c16="http://schemas.microsoft.com/office/drawing/2014/chart" uri="{C3380CC4-5D6E-409C-BE32-E72D297353CC}">
              <c16:uniqueId val="{00000003-56B0-43EA-993C-294FC7DB069D}"/>
            </c:ext>
          </c:extLst>
        </c:ser>
        <c:ser>
          <c:idx val="5"/>
          <c:order val="5"/>
          <c:tx>
            <c:strRef>
              <c:f>Sheet1!$G$1</c:f>
              <c:strCache>
                <c:ptCount val="1"/>
                <c:pt idx="0">
                  <c:v>Scotland</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Time taken to diagnose </c:v>
                </c:pt>
                <c:pt idx="1">
                  <c:v>CLL/SLL explanation by Doctor or Specialist (b)</c:v>
                </c:pt>
                <c:pt idx="2">
                  <c:v>Explanation of next steps in treatment</c:v>
                </c:pt>
                <c:pt idx="3">
                  <c:v>Your involvement in treatment decision making</c:v>
                </c:pt>
                <c:pt idx="4">
                  <c:v>Provision of reading materials or further sources of support</c:v>
                </c:pt>
              </c:strCache>
            </c:strRef>
          </c:cat>
          <c:val>
            <c:numRef>
              <c:f>Sheet1!$G$2:$G$6</c:f>
              <c:numCache>
                <c:formatCode>General</c:formatCode>
                <c:ptCount val="5"/>
                <c:pt idx="0">
                  <c:v>7.59</c:v>
                </c:pt>
                <c:pt idx="1">
                  <c:v>7.14</c:v>
                </c:pt>
                <c:pt idx="2">
                  <c:v>7.44</c:v>
                </c:pt>
                <c:pt idx="3">
                  <c:v>7.26</c:v>
                </c:pt>
                <c:pt idx="4">
                  <c:v>7.29</c:v>
                </c:pt>
              </c:numCache>
            </c:numRef>
          </c:val>
          <c:extLst>
            <c:ext xmlns:c16="http://schemas.microsoft.com/office/drawing/2014/chart" uri="{C3380CC4-5D6E-409C-BE32-E72D297353CC}">
              <c16:uniqueId val="{00000004-56B0-43EA-993C-294FC7DB069D}"/>
            </c:ext>
          </c:extLst>
        </c:ser>
        <c:ser>
          <c:idx val="6"/>
          <c:order val="6"/>
          <c:tx>
            <c:strRef>
              <c:f>Sheet1!$H$1</c:f>
              <c:strCache>
                <c:ptCount val="1"/>
                <c:pt idx="0">
                  <c:v>Wales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Time taken to diagnose </c:v>
                </c:pt>
                <c:pt idx="1">
                  <c:v>CLL/SLL explanation by Doctor or Specialist (b)</c:v>
                </c:pt>
                <c:pt idx="2">
                  <c:v>Explanation of next steps in treatment</c:v>
                </c:pt>
                <c:pt idx="3">
                  <c:v>Your involvement in treatment decision making</c:v>
                </c:pt>
                <c:pt idx="4">
                  <c:v>Provision of reading materials or further sources of support</c:v>
                </c:pt>
              </c:strCache>
            </c:strRef>
          </c:cat>
          <c:val>
            <c:numRef>
              <c:f>Sheet1!$H$2:$H$6</c:f>
              <c:numCache>
                <c:formatCode>General</c:formatCode>
                <c:ptCount val="5"/>
                <c:pt idx="0">
                  <c:v>8.18</c:v>
                </c:pt>
                <c:pt idx="1">
                  <c:v>7.76</c:v>
                </c:pt>
                <c:pt idx="2">
                  <c:v>7.79</c:v>
                </c:pt>
                <c:pt idx="3">
                  <c:v>8.1199999999999992</c:v>
                </c:pt>
                <c:pt idx="4">
                  <c:v>7.45</c:v>
                </c:pt>
              </c:numCache>
            </c:numRef>
          </c:val>
          <c:extLst>
            <c:ext xmlns:c16="http://schemas.microsoft.com/office/drawing/2014/chart" uri="{C3380CC4-5D6E-409C-BE32-E72D297353CC}">
              <c16:uniqueId val="{00000005-56B0-43EA-993C-294FC7DB069D}"/>
            </c:ext>
          </c:extLst>
        </c:ser>
        <c:ser>
          <c:idx val="7"/>
          <c:order val="7"/>
          <c:tx>
            <c:strRef>
              <c:f>Sheet1!$I$1</c:f>
              <c:strCache>
                <c:ptCount val="1"/>
                <c:pt idx="0">
                  <c:v>N Ireland</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Time taken to diagnose </c:v>
                </c:pt>
                <c:pt idx="1">
                  <c:v>CLL/SLL explanation by Doctor or Specialist (b)</c:v>
                </c:pt>
                <c:pt idx="2">
                  <c:v>Explanation of next steps in treatment</c:v>
                </c:pt>
                <c:pt idx="3">
                  <c:v>Your involvement in treatment decision making</c:v>
                </c:pt>
                <c:pt idx="4">
                  <c:v>Provision of reading materials or further sources of support</c:v>
                </c:pt>
              </c:strCache>
            </c:strRef>
          </c:cat>
          <c:val>
            <c:numRef>
              <c:f>Sheet1!$I$2:$I$6</c:f>
              <c:numCache>
                <c:formatCode>General</c:formatCode>
                <c:ptCount val="5"/>
                <c:pt idx="0">
                  <c:v>8.43</c:v>
                </c:pt>
                <c:pt idx="1">
                  <c:v>8.2899999999999991</c:v>
                </c:pt>
                <c:pt idx="2">
                  <c:v>7.86</c:v>
                </c:pt>
                <c:pt idx="3">
                  <c:v>7.36</c:v>
                </c:pt>
                <c:pt idx="4">
                  <c:v>6.86</c:v>
                </c:pt>
              </c:numCache>
            </c:numRef>
          </c:val>
          <c:extLst>
            <c:ext xmlns:c16="http://schemas.microsoft.com/office/drawing/2014/chart" uri="{C3380CC4-5D6E-409C-BE32-E72D297353CC}">
              <c16:uniqueId val="{00000006-56B0-43EA-993C-294FC7DB069D}"/>
            </c:ext>
          </c:extLst>
        </c:ser>
        <c:dLbls>
          <c:dLblPos val="outEnd"/>
          <c:showLegendKey val="0"/>
          <c:showVal val="1"/>
          <c:showCatName val="0"/>
          <c:showSerName val="0"/>
          <c:showPercent val="0"/>
          <c:showBubbleSize val="0"/>
        </c:dLbls>
        <c:gapWidth val="219"/>
        <c:overlap val="-27"/>
        <c:axId val="1105541983"/>
        <c:axId val="1105525343"/>
      </c:barChart>
      <c:catAx>
        <c:axId val="110554198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Different</a:t>
                </a:r>
                <a:r>
                  <a:rPr lang="en-GB" baseline="0" dirty="0"/>
                  <a:t> aspects of diagnosis </a:t>
                </a:r>
                <a:endParaRPr lang="en-GB"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5525343"/>
        <c:crosses val="autoZero"/>
        <c:auto val="1"/>
        <c:lblAlgn val="ctr"/>
        <c:lblOffset val="100"/>
        <c:noMultiLvlLbl val="0"/>
      </c:catAx>
      <c:valAx>
        <c:axId val="110552534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Score /10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554198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Age (no significant gender difference)</a:t>
            </a:r>
          </a:p>
        </c:rich>
      </c:tx>
      <c:layout>
        <c:manualLayout>
          <c:xMode val="edge"/>
          <c:yMode val="edge"/>
          <c:x val="0.14132364522871266"/>
          <c:y val="2.150596811782561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31-40 years</c:v>
                </c:pt>
                <c:pt idx="1">
                  <c:v>41-50 years</c:v>
                </c:pt>
                <c:pt idx="2">
                  <c:v>51-60 years</c:v>
                </c:pt>
                <c:pt idx="3">
                  <c:v>61-70 years</c:v>
                </c:pt>
                <c:pt idx="4">
                  <c:v>71+ years</c:v>
                </c:pt>
              </c:strCache>
            </c:strRef>
          </c:cat>
          <c:val>
            <c:numRef>
              <c:f>Sheet1!$B$2:$B$6</c:f>
              <c:numCache>
                <c:formatCode>General</c:formatCode>
                <c:ptCount val="5"/>
                <c:pt idx="0">
                  <c:v>0</c:v>
                </c:pt>
                <c:pt idx="1">
                  <c:v>11</c:v>
                </c:pt>
                <c:pt idx="2">
                  <c:v>49</c:v>
                </c:pt>
                <c:pt idx="3">
                  <c:v>119</c:v>
                </c:pt>
                <c:pt idx="4">
                  <c:v>150</c:v>
                </c:pt>
              </c:numCache>
            </c:numRef>
          </c:val>
          <c:extLst>
            <c:ext xmlns:c16="http://schemas.microsoft.com/office/drawing/2014/chart" uri="{C3380CC4-5D6E-409C-BE32-E72D297353CC}">
              <c16:uniqueId val="{00000000-3A96-400D-89EA-0F90C0C8866E}"/>
            </c:ext>
          </c:extLst>
        </c:ser>
        <c:ser>
          <c:idx val="1"/>
          <c:order val="1"/>
          <c:tx>
            <c:strRef>
              <c:f>Sheet1!$C$1</c:f>
              <c:strCache>
                <c:ptCount val="1"/>
                <c:pt idx="0">
                  <c:v>Female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31-40 years</c:v>
                </c:pt>
                <c:pt idx="1">
                  <c:v>41-50 years</c:v>
                </c:pt>
                <c:pt idx="2">
                  <c:v>51-60 years</c:v>
                </c:pt>
                <c:pt idx="3">
                  <c:v>61-70 years</c:v>
                </c:pt>
                <c:pt idx="4">
                  <c:v>71+ years</c:v>
                </c:pt>
              </c:strCache>
            </c:strRef>
          </c:cat>
          <c:val>
            <c:numRef>
              <c:f>Sheet1!$C$2:$C$6</c:f>
              <c:numCache>
                <c:formatCode>General</c:formatCode>
                <c:ptCount val="5"/>
                <c:pt idx="0">
                  <c:v>3</c:v>
                </c:pt>
                <c:pt idx="1">
                  <c:v>12</c:v>
                </c:pt>
                <c:pt idx="2">
                  <c:v>81</c:v>
                </c:pt>
                <c:pt idx="3">
                  <c:v>171</c:v>
                </c:pt>
                <c:pt idx="4">
                  <c:v>105</c:v>
                </c:pt>
              </c:numCache>
            </c:numRef>
          </c:val>
          <c:extLst>
            <c:ext xmlns:c16="http://schemas.microsoft.com/office/drawing/2014/chart" uri="{C3380CC4-5D6E-409C-BE32-E72D297353CC}">
              <c16:uniqueId val="{00000001-3A96-400D-89EA-0F90C0C8866E}"/>
            </c:ext>
          </c:extLst>
        </c:ser>
        <c:dLbls>
          <c:dLblPos val="outEnd"/>
          <c:showLegendKey val="0"/>
          <c:showVal val="1"/>
          <c:showCatName val="0"/>
          <c:showSerName val="0"/>
          <c:showPercent val="0"/>
          <c:showBubbleSize val="0"/>
        </c:dLbls>
        <c:gapWidth val="219"/>
        <c:axId val="751392015"/>
        <c:axId val="751377871"/>
      </c:barChart>
      <c:catAx>
        <c:axId val="751392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51377871"/>
        <c:crosses val="autoZero"/>
        <c:auto val="1"/>
        <c:lblAlgn val="ctr"/>
        <c:lblOffset val="100"/>
        <c:noMultiLvlLbl val="0"/>
      </c:catAx>
      <c:valAx>
        <c:axId val="751377871"/>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39201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56848477525835E-2"/>
          <c:y val="0.11368360280890001"/>
          <c:w val="0.93388871415447994"/>
          <c:h val="0.45458899476912479"/>
        </c:manualLayout>
      </c:layout>
      <c:barChart>
        <c:barDir val="col"/>
        <c:grouping val="clustered"/>
        <c:varyColors val="0"/>
        <c:ser>
          <c:idx val="0"/>
          <c:order val="0"/>
          <c:tx>
            <c:strRef>
              <c:f>Sheet1!$B$1</c:f>
              <c:strCache>
                <c:ptCount val="1"/>
                <c:pt idx="0">
                  <c:v>Count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Fatigue</c:v>
                </c:pt>
                <c:pt idx="1">
                  <c:v>Bleeding / bruising easily</c:v>
                </c:pt>
                <c:pt idx="2">
                  <c:v>Swollen glands </c:v>
                </c:pt>
                <c:pt idx="3">
                  <c:v>Getting infections often</c:v>
                </c:pt>
                <c:pt idx="4">
                  <c:v>Night sweats</c:v>
                </c:pt>
                <c:pt idx="5">
                  <c:v>Swelling and discomfort in your tummy</c:v>
                </c:pt>
                <c:pt idx="6">
                  <c:v>Anaemia</c:v>
                </c:pt>
                <c:pt idx="7">
                  <c:v>Unintentional weight loss</c:v>
                </c:pt>
                <c:pt idx="8">
                  <c:v>Muscle / bone ache</c:v>
                </c:pt>
                <c:pt idx="9">
                  <c:v>High temperature</c:v>
                </c:pt>
                <c:pt idx="10">
                  <c:v>Brittle nails</c:v>
                </c:pt>
                <c:pt idx="11">
                  <c:v>Thin and / or itchy skin</c:v>
                </c:pt>
                <c:pt idx="12">
                  <c:v>Enlarged spleen</c:v>
                </c:pt>
                <c:pt idx="13">
                  <c:v>Other signs and symptoms</c:v>
                </c:pt>
              </c:strCache>
            </c:strRef>
          </c:cat>
          <c:val>
            <c:numRef>
              <c:f>Sheet1!$B$2:$B$15</c:f>
              <c:numCache>
                <c:formatCode>General</c:formatCode>
                <c:ptCount val="14"/>
                <c:pt idx="0">
                  <c:v>393</c:v>
                </c:pt>
                <c:pt idx="1">
                  <c:v>181</c:v>
                </c:pt>
                <c:pt idx="2">
                  <c:v>168</c:v>
                </c:pt>
                <c:pt idx="3">
                  <c:v>139</c:v>
                </c:pt>
                <c:pt idx="4">
                  <c:v>120</c:v>
                </c:pt>
                <c:pt idx="5">
                  <c:v>75</c:v>
                </c:pt>
                <c:pt idx="6">
                  <c:v>72</c:v>
                </c:pt>
                <c:pt idx="7">
                  <c:v>48</c:v>
                </c:pt>
                <c:pt idx="8">
                  <c:v>17</c:v>
                </c:pt>
                <c:pt idx="9">
                  <c:v>11</c:v>
                </c:pt>
                <c:pt idx="10">
                  <c:v>7</c:v>
                </c:pt>
                <c:pt idx="11">
                  <c:v>5</c:v>
                </c:pt>
                <c:pt idx="12">
                  <c:v>4</c:v>
                </c:pt>
                <c:pt idx="13">
                  <c:v>4</c:v>
                </c:pt>
              </c:numCache>
            </c:numRef>
          </c:val>
          <c:extLst>
            <c:ext xmlns:c16="http://schemas.microsoft.com/office/drawing/2014/chart" uri="{C3380CC4-5D6E-409C-BE32-E72D297353CC}">
              <c16:uniqueId val="{00000000-C622-4967-A881-667A1E69D4F2}"/>
            </c:ext>
          </c:extLst>
        </c:ser>
        <c:dLbls>
          <c:dLblPos val="outEnd"/>
          <c:showLegendKey val="0"/>
          <c:showVal val="1"/>
          <c:showCatName val="0"/>
          <c:showSerName val="0"/>
          <c:showPercent val="0"/>
          <c:showBubbleSize val="0"/>
        </c:dLbls>
        <c:gapWidth val="219"/>
        <c:overlap val="-27"/>
        <c:axId val="994066399"/>
        <c:axId val="994072223"/>
      </c:barChart>
      <c:catAx>
        <c:axId val="994066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4072223"/>
        <c:crosses val="autoZero"/>
        <c:auto val="1"/>
        <c:lblAlgn val="ctr"/>
        <c:lblOffset val="100"/>
        <c:noMultiLvlLbl val="0"/>
      </c:catAx>
      <c:valAx>
        <c:axId val="994072223"/>
        <c:scaling>
          <c:orientation val="minMax"/>
          <c:max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4066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356848477525835E-2"/>
          <c:y val="0.11368360280890001"/>
          <c:w val="0.93388871415447994"/>
          <c:h val="0.45458899476912479"/>
        </c:manualLayout>
      </c:layout>
      <c:barChart>
        <c:barDir val="col"/>
        <c:grouping val="clustered"/>
        <c:varyColors val="0"/>
        <c:ser>
          <c:idx val="0"/>
          <c:order val="0"/>
          <c:tx>
            <c:strRef>
              <c:f>Sheet1!$B$1</c:f>
              <c:strCache>
                <c:ptCount val="1"/>
                <c:pt idx="0">
                  <c:v>Active monitoring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Fatigue</c:v>
                </c:pt>
                <c:pt idx="1">
                  <c:v>Swollen glands </c:v>
                </c:pt>
                <c:pt idx="2">
                  <c:v>Bleeding / bruising easily</c:v>
                </c:pt>
                <c:pt idx="3">
                  <c:v>Night sweats</c:v>
                </c:pt>
                <c:pt idx="4">
                  <c:v>Getting infections often</c:v>
                </c:pt>
                <c:pt idx="5">
                  <c:v>Swelling and discomfort in your tummy</c:v>
                </c:pt>
                <c:pt idx="6">
                  <c:v>Anaemia</c:v>
                </c:pt>
                <c:pt idx="7">
                  <c:v>Unintentional weight loss</c:v>
                </c:pt>
                <c:pt idx="8">
                  <c:v>High temperature</c:v>
                </c:pt>
                <c:pt idx="9">
                  <c:v>Other signs and symptoms</c:v>
                </c:pt>
              </c:strCache>
            </c:strRef>
          </c:cat>
          <c:val>
            <c:numRef>
              <c:f>Sheet1!$B$2:$B$11</c:f>
              <c:numCache>
                <c:formatCode>0%</c:formatCode>
                <c:ptCount val="10"/>
                <c:pt idx="0">
                  <c:v>0.56999999999999995</c:v>
                </c:pt>
                <c:pt idx="1">
                  <c:v>0.33</c:v>
                </c:pt>
                <c:pt idx="2">
                  <c:v>0.24</c:v>
                </c:pt>
                <c:pt idx="3">
                  <c:v>0.21</c:v>
                </c:pt>
                <c:pt idx="4">
                  <c:v>0.21</c:v>
                </c:pt>
                <c:pt idx="5">
                  <c:v>0.11</c:v>
                </c:pt>
                <c:pt idx="6">
                  <c:v>0.1</c:v>
                </c:pt>
                <c:pt idx="7">
                  <c:v>7.0000000000000007E-2</c:v>
                </c:pt>
                <c:pt idx="8">
                  <c:v>0.02</c:v>
                </c:pt>
                <c:pt idx="9">
                  <c:v>7.0000000000000007E-2</c:v>
                </c:pt>
              </c:numCache>
            </c:numRef>
          </c:val>
          <c:extLst>
            <c:ext xmlns:c16="http://schemas.microsoft.com/office/drawing/2014/chart" uri="{C3380CC4-5D6E-409C-BE32-E72D297353CC}">
              <c16:uniqueId val="{00000000-C622-4967-A881-667A1E69D4F2}"/>
            </c:ext>
          </c:extLst>
        </c:ser>
        <c:ser>
          <c:idx val="1"/>
          <c:order val="1"/>
          <c:tx>
            <c:strRef>
              <c:f>Sheet1!$C$1</c:f>
              <c:strCache>
                <c:ptCount val="1"/>
                <c:pt idx="0">
                  <c:v>Treatment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Fatigue</c:v>
                </c:pt>
                <c:pt idx="1">
                  <c:v>Swollen glands </c:v>
                </c:pt>
                <c:pt idx="2">
                  <c:v>Bleeding / bruising easily</c:v>
                </c:pt>
                <c:pt idx="3">
                  <c:v>Night sweats</c:v>
                </c:pt>
                <c:pt idx="4">
                  <c:v>Getting infections often</c:v>
                </c:pt>
                <c:pt idx="5">
                  <c:v>Swelling and discomfort in your tummy</c:v>
                </c:pt>
                <c:pt idx="6">
                  <c:v>Anaemia</c:v>
                </c:pt>
                <c:pt idx="7">
                  <c:v>Unintentional weight loss</c:v>
                </c:pt>
                <c:pt idx="8">
                  <c:v>High temperature</c:v>
                </c:pt>
                <c:pt idx="9">
                  <c:v>Other signs and symptoms</c:v>
                </c:pt>
              </c:strCache>
            </c:strRef>
          </c:cat>
          <c:val>
            <c:numRef>
              <c:f>Sheet1!$C$2:$C$11</c:f>
              <c:numCache>
                <c:formatCode>0%</c:formatCode>
                <c:ptCount val="10"/>
                <c:pt idx="0">
                  <c:v>0.6</c:v>
                </c:pt>
                <c:pt idx="1">
                  <c:v>0.13</c:v>
                </c:pt>
                <c:pt idx="2">
                  <c:v>0.35</c:v>
                </c:pt>
                <c:pt idx="3">
                  <c:v>0.11</c:v>
                </c:pt>
                <c:pt idx="4">
                  <c:v>0.22</c:v>
                </c:pt>
                <c:pt idx="5">
                  <c:v>0.12</c:v>
                </c:pt>
                <c:pt idx="6">
                  <c:v>0.14000000000000001</c:v>
                </c:pt>
                <c:pt idx="7">
                  <c:v>0.09</c:v>
                </c:pt>
                <c:pt idx="8">
                  <c:v>0.02</c:v>
                </c:pt>
                <c:pt idx="9">
                  <c:v>0.13</c:v>
                </c:pt>
              </c:numCache>
            </c:numRef>
          </c:val>
          <c:extLst>
            <c:ext xmlns:c16="http://schemas.microsoft.com/office/drawing/2014/chart" uri="{C3380CC4-5D6E-409C-BE32-E72D297353CC}">
              <c16:uniqueId val="{00000003-C622-4967-A881-667A1E69D4F2}"/>
            </c:ext>
          </c:extLst>
        </c:ser>
        <c:ser>
          <c:idx val="2"/>
          <c:order val="2"/>
          <c:tx>
            <c:strRef>
              <c:f>Sheet1!$D$1</c:f>
              <c:strCache>
                <c:ptCount val="1"/>
                <c:pt idx="0">
                  <c:v>Remission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Fatigue</c:v>
                </c:pt>
                <c:pt idx="1">
                  <c:v>Swollen glands </c:v>
                </c:pt>
                <c:pt idx="2">
                  <c:v>Bleeding / bruising easily</c:v>
                </c:pt>
                <c:pt idx="3">
                  <c:v>Night sweats</c:v>
                </c:pt>
                <c:pt idx="4">
                  <c:v>Getting infections often</c:v>
                </c:pt>
                <c:pt idx="5">
                  <c:v>Swelling and discomfort in your tummy</c:v>
                </c:pt>
                <c:pt idx="6">
                  <c:v>Anaemia</c:v>
                </c:pt>
                <c:pt idx="7">
                  <c:v>Unintentional weight loss</c:v>
                </c:pt>
                <c:pt idx="8">
                  <c:v>High temperature</c:v>
                </c:pt>
                <c:pt idx="9">
                  <c:v>Other signs and symptoms</c:v>
                </c:pt>
              </c:strCache>
            </c:strRef>
          </c:cat>
          <c:val>
            <c:numRef>
              <c:f>Sheet1!$D$2:$D$11</c:f>
              <c:numCache>
                <c:formatCode>0%</c:formatCode>
                <c:ptCount val="10"/>
                <c:pt idx="0">
                  <c:v>0.41</c:v>
                </c:pt>
                <c:pt idx="1">
                  <c:v>0.1</c:v>
                </c:pt>
                <c:pt idx="2">
                  <c:v>0.14000000000000001</c:v>
                </c:pt>
                <c:pt idx="3">
                  <c:v>0.12</c:v>
                </c:pt>
                <c:pt idx="4">
                  <c:v>0.13</c:v>
                </c:pt>
                <c:pt idx="5">
                  <c:v>0.08</c:v>
                </c:pt>
                <c:pt idx="6">
                  <c:v>0.04</c:v>
                </c:pt>
                <c:pt idx="7">
                  <c:v>0.02</c:v>
                </c:pt>
                <c:pt idx="8">
                  <c:v>0.01</c:v>
                </c:pt>
                <c:pt idx="9">
                  <c:v>0.06</c:v>
                </c:pt>
              </c:numCache>
            </c:numRef>
          </c:val>
          <c:extLst>
            <c:ext xmlns:c16="http://schemas.microsoft.com/office/drawing/2014/chart" uri="{C3380CC4-5D6E-409C-BE32-E72D297353CC}">
              <c16:uniqueId val="{00000004-C622-4967-A881-667A1E69D4F2}"/>
            </c:ext>
          </c:extLst>
        </c:ser>
        <c:dLbls>
          <c:dLblPos val="outEnd"/>
          <c:showLegendKey val="0"/>
          <c:showVal val="1"/>
          <c:showCatName val="0"/>
          <c:showSerName val="0"/>
          <c:showPercent val="0"/>
          <c:showBubbleSize val="0"/>
        </c:dLbls>
        <c:gapWidth val="219"/>
        <c:overlap val="-27"/>
        <c:axId val="994066399"/>
        <c:axId val="994072223"/>
      </c:barChart>
      <c:catAx>
        <c:axId val="994066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4072223"/>
        <c:crosses val="autoZero"/>
        <c:auto val="1"/>
        <c:lblAlgn val="ctr"/>
        <c:lblOffset val="100"/>
        <c:noMultiLvlLbl val="0"/>
      </c:catAx>
      <c:valAx>
        <c:axId val="99407222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4066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356848477525835E-2"/>
          <c:y val="0.11368360280890001"/>
          <c:w val="0.93388871415447994"/>
          <c:h val="0.45458899476912479"/>
        </c:manualLayout>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Fatigue</c:v>
                </c:pt>
                <c:pt idx="1">
                  <c:v>Swollen glands </c:v>
                </c:pt>
                <c:pt idx="2">
                  <c:v>Bleeding / bruising easily</c:v>
                </c:pt>
                <c:pt idx="3">
                  <c:v>Night sweats</c:v>
                </c:pt>
                <c:pt idx="4">
                  <c:v>Getting infections often</c:v>
                </c:pt>
                <c:pt idx="5">
                  <c:v>Swelling and discomfort in your tummy</c:v>
                </c:pt>
                <c:pt idx="6">
                  <c:v>Anaemia</c:v>
                </c:pt>
                <c:pt idx="7">
                  <c:v>Unintentional weight loss</c:v>
                </c:pt>
                <c:pt idx="8">
                  <c:v>High temperature</c:v>
                </c:pt>
                <c:pt idx="9">
                  <c:v>Other signs and symptoms</c:v>
                </c:pt>
              </c:strCache>
            </c:strRef>
          </c:cat>
          <c:val>
            <c:numRef>
              <c:f>Sheet1!$B$2:$B$11</c:f>
              <c:numCache>
                <c:formatCode>General</c:formatCode>
                <c:ptCount val="10"/>
                <c:pt idx="0">
                  <c:v>174</c:v>
                </c:pt>
                <c:pt idx="1">
                  <c:v>58</c:v>
                </c:pt>
                <c:pt idx="2">
                  <c:v>88</c:v>
                </c:pt>
                <c:pt idx="3">
                  <c:v>54</c:v>
                </c:pt>
                <c:pt idx="4">
                  <c:v>61</c:v>
                </c:pt>
                <c:pt idx="5">
                  <c:v>24</c:v>
                </c:pt>
                <c:pt idx="6">
                  <c:v>30</c:v>
                </c:pt>
                <c:pt idx="7">
                  <c:v>18</c:v>
                </c:pt>
                <c:pt idx="8">
                  <c:v>3</c:v>
                </c:pt>
                <c:pt idx="9">
                  <c:v>25</c:v>
                </c:pt>
              </c:numCache>
            </c:numRef>
          </c:val>
          <c:extLst>
            <c:ext xmlns:c16="http://schemas.microsoft.com/office/drawing/2014/chart" uri="{C3380CC4-5D6E-409C-BE32-E72D297353CC}">
              <c16:uniqueId val="{00000000-C622-4967-A881-667A1E69D4F2}"/>
            </c:ext>
          </c:extLst>
        </c:ser>
        <c:ser>
          <c:idx val="1"/>
          <c:order val="1"/>
          <c:tx>
            <c:strRef>
              <c:f>Sheet1!$C$1</c:f>
              <c:strCache>
                <c:ptCount val="1"/>
                <c:pt idx="0">
                  <c:v>Female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Fatigue</c:v>
                </c:pt>
                <c:pt idx="1">
                  <c:v>Swollen glands </c:v>
                </c:pt>
                <c:pt idx="2">
                  <c:v>Bleeding / bruising easily</c:v>
                </c:pt>
                <c:pt idx="3">
                  <c:v>Night sweats</c:v>
                </c:pt>
                <c:pt idx="4">
                  <c:v>Getting infections often</c:v>
                </c:pt>
                <c:pt idx="5">
                  <c:v>Swelling and discomfort in your tummy</c:v>
                </c:pt>
                <c:pt idx="6">
                  <c:v>Anaemia</c:v>
                </c:pt>
                <c:pt idx="7">
                  <c:v>Unintentional weight loss</c:v>
                </c:pt>
                <c:pt idx="8">
                  <c:v>High temperature</c:v>
                </c:pt>
                <c:pt idx="9">
                  <c:v>Other signs and symptoms</c:v>
                </c:pt>
              </c:strCache>
            </c:strRef>
          </c:cat>
          <c:val>
            <c:numRef>
              <c:f>Sheet1!$C$2:$C$11</c:f>
              <c:numCache>
                <c:formatCode>General</c:formatCode>
                <c:ptCount val="10"/>
                <c:pt idx="0">
                  <c:v>214</c:v>
                </c:pt>
                <c:pt idx="1">
                  <c:v>109</c:v>
                </c:pt>
                <c:pt idx="2">
                  <c:v>92</c:v>
                </c:pt>
                <c:pt idx="3">
                  <c:v>66</c:v>
                </c:pt>
                <c:pt idx="4">
                  <c:v>78</c:v>
                </c:pt>
                <c:pt idx="5">
                  <c:v>51</c:v>
                </c:pt>
                <c:pt idx="6">
                  <c:v>42</c:v>
                </c:pt>
                <c:pt idx="7">
                  <c:v>30</c:v>
                </c:pt>
                <c:pt idx="8">
                  <c:v>8</c:v>
                </c:pt>
                <c:pt idx="9">
                  <c:v>33</c:v>
                </c:pt>
              </c:numCache>
            </c:numRef>
          </c:val>
          <c:extLst>
            <c:ext xmlns:c16="http://schemas.microsoft.com/office/drawing/2014/chart" uri="{C3380CC4-5D6E-409C-BE32-E72D297353CC}">
              <c16:uniqueId val="{00000003-C622-4967-A881-667A1E69D4F2}"/>
            </c:ext>
          </c:extLst>
        </c:ser>
        <c:dLbls>
          <c:dLblPos val="outEnd"/>
          <c:showLegendKey val="0"/>
          <c:showVal val="1"/>
          <c:showCatName val="0"/>
          <c:showSerName val="0"/>
          <c:showPercent val="0"/>
          <c:showBubbleSize val="0"/>
        </c:dLbls>
        <c:gapWidth val="219"/>
        <c:overlap val="-27"/>
        <c:axId val="994066399"/>
        <c:axId val="994072223"/>
      </c:barChart>
      <c:catAx>
        <c:axId val="994066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94072223"/>
        <c:crosses val="autoZero"/>
        <c:auto val="1"/>
        <c:lblAlgn val="ctr"/>
        <c:lblOffset val="100"/>
        <c:noMultiLvlLbl val="0"/>
      </c:catAx>
      <c:valAx>
        <c:axId val="994072223"/>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4066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Daily</c:v>
                </c:pt>
              </c:strCache>
            </c:strRef>
          </c:tx>
          <c:spPr>
            <a:solidFill>
              <a:schemeClr val="accent1"/>
            </a:solidFill>
            <a:ln>
              <a:noFill/>
            </a:ln>
            <a:effectLst/>
          </c:spPr>
          <c:invertIfNegative val="0"/>
          <c:cat>
            <c:strRef>
              <c:f>Sheet1!$A$3:$A$10</c:f>
              <c:strCache>
                <c:ptCount val="8"/>
                <c:pt idx="0">
                  <c:v>Anaemia</c:v>
                </c:pt>
                <c:pt idx="1">
                  <c:v>Fatigue</c:v>
                </c:pt>
                <c:pt idx="2">
                  <c:v>Swelling and discomfort in your tummy</c:v>
                </c:pt>
                <c:pt idx="3">
                  <c:v>Night sweats</c:v>
                </c:pt>
                <c:pt idx="4">
                  <c:v>High temperature</c:v>
                </c:pt>
                <c:pt idx="5">
                  <c:v>Bleeding / bruising easily</c:v>
                </c:pt>
                <c:pt idx="6">
                  <c:v>Unintentional weight loss</c:v>
                </c:pt>
                <c:pt idx="7">
                  <c:v>Getting infections often</c:v>
                </c:pt>
              </c:strCache>
            </c:strRef>
          </c:cat>
          <c:val>
            <c:numRef>
              <c:f>Sheet1!$B$3:$B$10</c:f>
              <c:numCache>
                <c:formatCode>0%</c:formatCode>
                <c:ptCount val="8"/>
                <c:pt idx="0">
                  <c:v>0.68</c:v>
                </c:pt>
                <c:pt idx="1">
                  <c:v>0.66</c:v>
                </c:pt>
                <c:pt idx="2">
                  <c:v>0.52</c:v>
                </c:pt>
                <c:pt idx="3">
                  <c:v>0.3</c:v>
                </c:pt>
                <c:pt idx="4">
                  <c:v>0.27</c:v>
                </c:pt>
                <c:pt idx="5">
                  <c:v>0.23</c:v>
                </c:pt>
                <c:pt idx="6">
                  <c:v>0.13</c:v>
                </c:pt>
                <c:pt idx="7">
                  <c:v>0.05</c:v>
                </c:pt>
              </c:numCache>
            </c:numRef>
          </c:val>
          <c:extLst>
            <c:ext xmlns:c16="http://schemas.microsoft.com/office/drawing/2014/chart" uri="{C3380CC4-5D6E-409C-BE32-E72D297353CC}">
              <c16:uniqueId val="{00000000-A102-49F2-8EC9-8F8A2F66EA2E}"/>
            </c:ext>
          </c:extLst>
        </c:ser>
        <c:ser>
          <c:idx val="1"/>
          <c:order val="1"/>
          <c:tx>
            <c:strRef>
              <c:f>Sheet1!$C$1</c:f>
              <c:strCache>
                <c:ptCount val="1"/>
                <c:pt idx="0">
                  <c:v>Weekly - fortnightly</c:v>
                </c:pt>
              </c:strCache>
            </c:strRef>
          </c:tx>
          <c:spPr>
            <a:solidFill>
              <a:schemeClr val="accent2"/>
            </a:solidFill>
            <a:ln>
              <a:noFill/>
            </a:ln>
            <a:effectLst/>
          </c:spPr>
          <c:invertIfNegative val="0"/>
          <c:cat>
            <c:strRef>
              <c:f>Sheet1!$A$3:$A$10</c:f>
              <c:strCache>
                <c:ptCount val="8"/>
                <c:pt idx="0">
                  <c:v>Anaemia</c:v>
                </c:pt>
                <c:pt idx="1">
                  <c:v>Fatigue</c:v>
                </c:pt>
                <c:pt idx="2">
                  <c:v>Swelling and discomfort in your tummy</c:v>
                </c:pt>
                <c:pt idx="3">
                  <c:v>Night sweats</c:v>
                </c:pt>
                <c:pt idx="4">
                  <c:v>High temperature</c:v>
                </c:pt>
                <c:pt idx="5">
                  <c:v>Bleeding / bruising easily</c:v>
                </c:pt>
                <c:pt idx="6">
                  <c:v>Unintentional weight loss</c:v>
                </c:pt>
                <c:pt idx="7">
                  <c:v>Getting infections often</c:v>
                </c:pt>
              </c:strCache>
            </c:strRef>
          </c:cat>
          <c:val>
            <c:numRef>
              <c:f>Sheet1!$C$3:$C$10</c:f>
              <c:numCache>
                <c:formatCode>0%</c:formatCode>
                <c:ptCount val="8"/>
                <c:pt idx="0">
                  <c:v>0.19</c:v>
                </c:pt>
                <c:pt idx="1">
                  <c:v>0.25</c:v>
                </c:pt>
                <c:pt idx="2">
                  <c:v>0.36</c:v>
                </c:pt>
                <c:pt idx="3">
                  <c:v>0.55000000000000004</c:v>
                </c:pt>
                <c:pt idx="4">
                  <c:v>0.45</c:v>
                </c:pt>
                <c:pt idx="5">
                  <c:v>0.45</c:v>
                </c:pt>
                <c:pt idx="6">
                  <c:v>0.25</c:v>
                </c:pt>
                <c:pt idx="7">
                  <c:v>0.11</c:v>
                </c:pt>
              </c:numCache>
            </c:numRef>
          </c:val>
          <c:extLst>
            <c:ext xmlns:c16="http://schemas.microsoft.com/office/drawing/2014/chart" uri="{C3380CC4-5D6E-409C-BE32-E72D297353CC}">
              <c16:uniqueId val="{00000001-A102-49F2-8EC9-8F8A2F66EA2E}"/>
            </c:ext>
          </c:extLst>
        </c:ser>
        <c:ser>
          <c:idx val="2"/>
          <c:order val="2"/>
          <c:tx>
            <c:strRef>
              <c:f>Sheet1!$D$1</c:f>
              <c:strCache>
                <c:ptCount val="1"/>
                <c:pt idx="0">
                  <c:v>Monthly </c:v>
                </c:pt>
              </c:strCache>
            </c:strRef>
          </c:tx>
          <c:spPr>
            <a:solidFill>
              <a:schemeClr val="accent3"/>
            </a:solidFill>
            <a:ln>
              <a:noFill/>
            </a:ln>
            <a:effectLst/>
          </c:spPr>
          <c:invertIfNegative val="0"/>
          <c:cat>
            <c:strRef>
              <c:f>Sheet1!$A$3:$A$10</c:f>
              <c:strCache>
                <c:ptCount val="8"/>
                <c:pt idx="0">
                  <c:v>Anaemia</c:v>
                </c:pt>
                <c:pt idx="1">
                  <c:v>Fatigue</c:v>
                </c:pt>
                <c:pt idx="2">
                  <c:v>Swelling and discomfort in your tummy</c:v>
                </c:pt>
                <c:pt idx="3">
                  <c:v>Night sweats</c:v>
                </c:pt>
                <c:pt idx="4">
                  <c:v>High temperature</c:v>
                </c:pt>
                <c:pt idx="5">
                  <c:v>Bleeding / bruising easily</c:v>
                </c:pt>
                <c:pt idx="6">
                  <c:v>Unintentional weight loss</c:v>
                </c:pt>
                <c:pt idx="7">
                  <c:v>Getting infections often</c:v>
                </c:pt>
              </c:strCache>
            </c:strRef>
          </c:cat>
          <c:val>
            <c:numRef>
              <c:f>Sheet1!$D$3:$D$10</c:f>
              <c:numCache>
                <c:formatCode>0%</c:formatCode>
                <c:ptCount val="8"/>
                <c:pt idx="0">
                  <c:v>0.06</c:v>
                </c:pt>
                <c:pt idx="1">
                  <c:v>0.03</c:v>
                </c:pt>
                <c:pt idx="2">
                  <c:v>7.0000000000000007E-2</c:v>
                </c:pt>
                <c:pt idx="3">
                  <c:v>0.08</c:v>
                </c:pt>
                <c:pt idx="4">
                  <c:v>0.09</c:v>
                </c:pt>
                <c:pt idx="5">
                  <c:v>0.19</c:v>
                </c:pt>
                <c:pt idx="6">
                  <c:v>0.25</c:v>
                </c:pt>
                <c:pt idx="7">
                  <c:v>0.45</c:v>
                </c:pt>
              </c:numCache>
            </c:numRef>
          </c:val>
          <c:extLst>
            <c:ext xmlns:c16="http://schemas.microsoft.com/office/drawing/2014/chart" uri="{C3380CC4-5D6E-409C-BE32-E72D297353CC}">
              <c16:uniqueId val="{00000002-A102-49F2-8EC9-8F8A2F66EA2E}"/>
            </c:ext>
          </c:extLst>
        </c:ser>
        <c:ser>
          <c:idx val="3"/>
          <c:order val="3"/>
          <c:tx>
            <c:strRef>
              <c:f>Sheet1!$E$1</c:f>
              <c:strCache>
                <c:ptCount val="1"/>
                <c:pt idx="0">
                  <c:v>Occur less</c:v>
                </c:pt>
              </c:strCache>
            </c:strRef>
          </c:tx>
          <c:spPr>
            <a:solidFill>
              <a:schemeClr val="accent4"/>
            </a:solidFill>
            <a:ln>
              <a:noFill/>
            </a:ln>
            <a:effectLst/>
          </c:spPr>
          <c:invertIfNegative val="0"/>
          <c:cat>
            <c:strRef>
              <c:f>Sheet1!$A$3:$A$10</c:f>
              <c:strCache>
                <c:ptCount val="8"/>
                <c:pt idx="0">
                  <c:v>Anaemia</c:v>
                </c:pt>
                <c:pt idx="1">
                  <c:v>Fatigue</c:v>
                </c:pt>
                <c:pt idx="2">
                  <c:v>Swelling and discomfort in your tummy</c:v>
                </c:pt>
                <c:pt idx="3">
                  <c:v>Night sweats</c:v>
                </c:pt>
                <c:pt idx="4">
                  <c:v>High temperature</c:v>
                </c:pt>
                <c:pt idx="5">
                  <c:v>Bleeding / bruising easily</c:v>
                </c:pt>
                <c:pt idx="6">
                  <c:v>Unintentional weight loss</c:v>
                </c:pt>
                <c:pt idx="7">
                  <c:v>Getting infections often</c:v>
                </c:pt>
              </c:strCache>
            </c:strRef>
          </c:cat>
          <c:val>
            <c:numRef>
              <c:f>Sheet1!$E$3:$E$10</c:f>
              <c:numCache>
                <c:formatCode>0%</c:formatCode>
                <c:ptCount val="8"/>
                <c:pt idx="0">
                  <c:v>7.0000000000000007E-2</c:v>
                </c:pt>
                <c:pt idx="1">
                  <c:v>0.03</c:v>
                </c:pt>
                <c:pt idx="2">
                  <c:v>0.05</c:v>
                </c:pt>
                <c:pt idx="3">
                  <c:v>7.0000000000000007E-2</c:v>
                </c:pt>
                <c:pt idx="4">
                  <c:v>0.18</c:v>
                </c:pt>
                <c:pt idx="5">
                  <c:v>0.12</c:v>
                </c:pt>
                <c:pt idx="6">
                  <c:v>0.38</c:v>
                </c:pt>
                <c:pt idx="7">
                  <c:v>0.33</c:v>
                </c:pt>
              </c:numCache>
            </c:numRef>
          </c:val>
          <c:extLst>
            <c:ext xmlns:c16="http://schemas.microsoft.com/office/drawing/2014/chart" uri="{C3380CC4-5D6E-409C-BE32-E72D297353CC}">
              <c16:uniqueId val="{00000003-A102-49F2-8EC9-8F8A2F66EA2E}"/>
            </c:ext>
          </c:extLst>
        </c:ser>
        <c:dLbls>
          <c:showLegendKey val="0"/>
          <c:showVal val="0"/>
          <c:showCatName val="0"/>
          <c:showSerName val="0"/>
          <c:showPercent val="0"/>
          <c:showBubbleSize val="0"/>
        </c:dLbls>
        <c:gapWidth val="219"/>
        <c:overlap val="-27"/>
        <c:axId val="104243791"/>
        <c:axId val="104236719"/>
      </c:barChart>
      <c:catAx>
        <c:axId val="104243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236719"/>
        <c:crosses val="autoZero"/>
        <c:auto val="1"/>
        <c:lblAlgn val="ctr"/>
        <c:lblOffset val="100"/>
        <c:noMultiLvlLbl val="0"/>
      </c:catAx>
      <c:valAx>
        <c:axId val="10423671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243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Degree of impact of symptoms</a:t>
            </a:r>
            <a:r>
              <a:rPr lang="en-GB" baseline="0" dirty="0"/>
              <a:t> </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Impact /10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Anaemia</c:v>
                </c:pt>
                <c:pt idx="1">
                  <c:v>Fatigue</c:v>
                </c:pt>
                <c:pt idx="2">
                  <c:v>Getting infections often</c:v>
                </c:pt>
                <c:pt idx="3">
                  <c:v>High temperature</c:v>
                </c:pt>
                <c:pt idx="4">
                  <c:v>Swelling and discomfort in your tummy</c:v>
                </c:pt>
                <c:pt idx="5">
                  <c:v>Unintentional weight loss</c:v>
                </c:pt>
                <c:pt idx="6">
                  <c:v>Night sweats</c:v>
                </c:pt>
                <c:pt idx="7">
                  <c:v>Bleeding / bruising easily</c:v>
                </c:pt>
                <c:pt idx="8">
                  <c:v>Swollen glands </c:v>
                </c:pt>
                <c:pt idx="9">
                  <c:v>Other symptoms</c:v>
                </c:pt>
              </c:strCache>
            </c:strRef>
          </c:cat>
          <c:val>
            <c:numRef>
              <c:f>Sheet1!$B$2:$B$11</c:f>
              <c:numCache>
                <c:formatCode>0.00</c:formatCode>
                <c:ptCount val="10"/>
                <c:pt idx="0">
                  <c:v>7.18</c:v>
                </c:pt>
                <c:pt idx="1">
                  <c:v>6.94</c:v>
                </c:pt>
                <c:pt idx="2">
                  <c:v>6.64</c:v>
                </c:pt>
                <c:pt idx="3">
                  <c:v>6.64</c:v>
                </c:pt>
                <c:pt idx="4">
                  <c:v>5.91</c:v>
                </c:pt>
                <c:pt idx="5">
                  <c:v>5.48</c:v>
                </c:pt>
                <c:pt idx="6">
                  <c:v>5.19</c:v>
                </c:pt>
                <c:pt idx="7">
                  <c:v>4.41</c:v>
                </c:pt>
                <c:pt idx="8">
                  <c:v>4.32</c:v>
                </c:pt>
                <c:pt idx="9">
                  <c:v>6.6</c:v>
                </c:pt>
              </c:numCache>
            </c:numRef>
          </c:val>
          <c:extLst>
            <c:ext xmlns:c16="http://schemas.microsoft.com/office/drawing/2014/chart" uri="{C3380CC4-5D6E-409C-BE32-E72D297353CC}">
              <c16:uniqueId val="{00000000-8422-417D-9DE0-90601403DC4F}"/>
            </c:ext>
          </c:extLst>
        </c:ser>
        <c:dLbls>
          <c:dLblPos val="outEnd"/>
          <c:showLegendKey val="0"/>
          <c:showVal val="1"/>
          <c:showCatName val="0"/>
          <c:showSerName val="0"/>
          <c:showPercent val="0"/>
          <c:showBubbleSize val="0"/>
        </c:dLbls>
        <c:gapWidth val="219"/>
        <c:overlap val="-27"/>
        <c:axId val="994066399"/>
        <c:axId val="994072223"/>
      </c:barChart>
      <c:catAx>
        <c:axId val="994066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4072223"/>
        <c:crosses val="autoZero"/>
        <c:auto val="1"/>
        <c:lblAlgn val="ctr"/>
        <c:lblOffset val="100"/>
        <c:noMultiLvlLbl val="0"/>
      </c:catAx>
      <c:valAx>
        <c:axId val="994072223"/>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Score /10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4066399"/>
        <c:crosses val="autoZero"/>
        <c:crossBetween val="between"/>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Degree of impact of symptoms</a:t>
            </a:r>
            <a:r>
              <a:rPr lang="en-GB" baseline="0" dirty="0"/>
              <a:t> </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245291099334327E-2"/>
          <c:y val="0.1428722391287974"/>
          <c:w val="0.91246641089194513"/>
          <c:h val="0.63328705416012299"/>
        </c:manualLayout>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Anaemia</c:v>
                </c:pt>
                <c:pt idx="1">
                  <c:v>Fatigue</c:v>
                </c:pt>
                <c:pt idx="2">
                  <c:v>Getting infections often</c:v>
                </c:pt>
                <c:pt idx="3">
                  <c:v>High temperature</c:v>
                </c:pt>
                <c:pt idx="4">
                  <c:v>Swelling and discomfort in your tummy</c:v>
                </c:pt>
                <c:pt idx="5">
                  <c:v>Unintentional weight loss</c:v>
                </c:pt>
                <c:pt idx="6">
                  <c:v>Night sweats</c:v>
                </c:pt>
                <c:pt idx="7">
                  <c:v>Bleeding / bruising easily</c:v>
                </c:pt>
                <c:pt idx="8">
                  <c:v>Swollen glands </c:v>
                </c:pt>
                <c:pt idx="9">
                  <c:v>Other symptoms</c:v>
                </c:pt>
              </c:strCache>
            </c:strRef>
          </c:cat>
          <c:val>
            <c:numRef>
              <c:f>Sheet1!$B$2:$B$11</c:f>
              <c:numCache>
                <c:formatCode>General</c:formatCode>
                <c:ptCount val="10"/>
                <c:pt idx="0">
                  <c:v>7.23</c:v>
                </c:pt>
                <c:pt idx="1">
                  <c:v>6.78</c:v>
                </c:pt>
                <c:pt idx="2">
                  <c:v>6.59</c:v>
                </c:pt>
                <c:pt idx="3">
                  <c:v>6</c:v>
                </c:pt>
                <c:pt idx="4">
                  <c:v>5.46</c:v>
                </c:pt>
                <c:pt idx="5">
                  <c:v>5.89</c:v>
                </c:pt>
                <c:pt idx="6">
                  <c:v>4.26</c:v>
                </c:pt>
                <c:pt idx="7">
                  <c:v>4.2699999999999996</c:v>
                </c:pt>
                <c:pt idx="8">
                  <c:v>3.31</c:v>
                </c:pt>
                <c:pt idx="9">
                  <c:v>6.16</c:v>
                </c:pt>
              </c:numCache>
            </c:numRef>
          </c:val>
          <c:extLst>
            <c:ext xmlns:c16="http://schemas.microsoft.com/office/drawing/2014/chart" uri="{C3380CC4-5D6E-409C-BE32-E72D297353CC}">
              <c16:uniqueId val="{00000000-8422-417D-9DE0-90601403DC4F}"/>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Anaemia</c:v>
                </c:pt>
                <c:pt idx="1">
                  <c:v>Fatigue</c:v>
                </c:pt>
                <c:pt idx="2">
                  <c:v>Getting infections often</c:v>
                </c:pt>
                <c:pt idx="3">
                  <c:v>High temperature</c:v>
                </c:pt>
                <c:pt idx="4">
                  <c:v>Swelling and discomfort in your tummy</c:v>
                </c:pt>
                <c:pt idx="5">
                  <c:v>Unintentional weight loss</c:v>
                </c:pt>
                <c:pt idx="6">
                  <c:v>Night sweats</c:v>
                </c:pt>
                <c:pt idx="7">
                  <c:v>Bleeding / bruising easily</c:v>
                </c:pt>
                <c:pt idx="8">
                  <c:v>Swollen glands </c:v>
                </c:pt>
                <c:pt idx="9">
                  <c:v>Other symptoms</c:v>
                </c:pt>
              </c:strCache>
            </c:strRef>
          </c:cat>
          <c:val>
            <c:numRef>
              <c:f>Sheet1!$C$2:$C$11</c:f>
              <c:numCache>
                <c:formatCode>General</c:formatCode>
                <c:ptCount val="10"/>
                <c:pt idx="0">
                  <c:v>7.14</c:v>
                </c:pt>
                <c:pt idx="1">
                  <c:v>7.07</c:v>
                </c:pt>
                <c:pt idx="2">
                  <c:v>6.69</c:v>
                </c:pt>
                <c:pt idx="3">
                  <c:v>6.88</c:v>
                </c:pt>
                <c:pt idx="4">
                  <c:v>6.12</c:v>
                </c:pt>
                <c:pt idx="5">
                  <c:v>5.23</c:v>
                </c:pt>
                <c:pt idx="6">
                  <c:v>5.98</c:v>
                </c:pt>
                <c:pt idx="7">
                  <c:v>4.53</c:v>
                </c:pt>
                <c:pt idx="8">
                  <c:v>4.88</c:v>
                </c:pt>
                <c:pt idx="9">
                  <c:v>6.94</c:v>
                </c:pt>
              </c:numCache>
            </c:numRef>
          </c:val>
          <c:extLst>
            <c:ext xmlns:c16="http://schemas.microsoft.com/office/drawing/2014/chart" uri="{C3380CC4-5D6E-409C-BE32-E72D297353CC}">
              <c16:uniqueId val="{00000000-FA51-4BF9-95AA-21C63F40D8D3}"/>
            </c:ext>
          </c:extLst>
        </c:ser>
        <c:dLbls>
          <c:dLblPos val="outEnd"/>
          <c:showLegendKey val="0"/>
          <c:showVal val="1"/>
          <c:showCatName val="0"/>
          <c:showSerName val="0"/>
          <c:showPercent val="0"/>
          <c:showBubbleSize val="0"/>
        </c:dLbls>
        <c:gapWidth val="219"/>
        <c:overlap val="-27"/>
        <c:axId val="994066399"/>
        <c:axId val="994072223"/>
      </c:barChart>
      <c:catAx>
        <c:axId val="994066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4072223"/>
        <c:crosses val="autoZero"/>
        <c:auto val="1"/>
        <c:lblAlgn val="ctr"/>
        <c:lblOffset val="100"/>
        <c:noMultiLvlLbl val="0"/>
      </c:catAx>
      <c:valAx>
        <c:axId val="994072223"/>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Score /10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4066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Physical impact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 Covid</c:v>
                </c:pt>
                <c:pt idx="1">
                  <c:v>Today</c:v>
                </c:pt>
              </c:strCache>
            </c:strRef>
          </c:cat>
          <c:val>
            <c:numRef>
              <c:f>Sheet1!$B$2:$B$3</c:f>
              <c:numCache>
                <c:formatCode>General</c:formatCode>
                <c:ptCount val="2"/>
                <c:pt idx="0">
                  <c:v>4.3600000000000003</c:v>
                </c:pt>
                <c:pt idx="1">
                  <c:v>5.87</c:v>
                </c:pt>
              </c:numCache>
            </c:numRef>
          </c:val>
          <c:extLst>
            <c:ext xmlns:c16="http://schemas.microsoft.com/office/drawing/2014/chart" uri="{C3380CC4-5D6E-409C-BE32-E72D297353CC}">
              <c16:uniqueId val="{00000000-2AA3-486F-A24C-F901430D09AF}"/>
            </c:ext>
          </c:extLst>
        </c:ser>
        <c:ser>
          <c:idx val="1"/>
          <c:order val="1"/>
          <c:tx>
            <c:strRef>
              <c:f>Sheet1!$C$1</c:f>
              <c:strCache>
                <c:ptCount val="1"/>
                <c:pt idx="0">
                  <c:v>Emotional impact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 Covid</c:v>
                </c:pt>
                <c:pt idx="1">
                  <c:v>Today</c:v>
                </c:pt>
              </c:strCache>
            </c:strRef>
          </c:cat>
          <c:val>
            <c:numRef>
              <c:f>Sheet1!$C$2:$C$3</c:f>
              <c:numCache>
                <c:formatCode>General</c:formatCode>
                <c:ptCount val="2"/>
                <c:pt idx="0">
                  <c:v>4.93</c:v>
                </c:pt>
                <c:pt idx="1">
                  <c:v>6.12</c:v>
                </c:pt>
              </c:numCache>
            </c:numRef>
          </c:val>
          <c:extLst>
            <c:ext xmlns:c16="http://schemas.microsoft.com/office/drawing/2014/chart" uri="{C3380CC4-5D6E-409C-BE32-E72D297353CC}">
              <c16:uniqueId val="{00000003-2AA3-486F-A24C-F901430D09AF}"/>
            </c:ext>
          </c:extLst>
        </c:ser>
        <c:dLbls>
          <c:dLblPos val="inEnd"/>
          <c:showLegendKey val="0"/>
          <c:showVal val="1"/>
          <c:showCatName val="0"/>
          <c:showSerName val="0"/>
          <c:showPercent val="0"/>
          <c:showBubbleSize val="0"/>
        </c:dLbls>
        <c:gapWidth val="182"/>
        <c:axId val="860705231"/>
        <c:axId val="860696911"/>
      </c:barChart>
      <c:valAx>
        <c:axId val="860696911"/>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Impact /10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705231"/>
        <c:crosses val="autoZero"/>
        <c:crossBetween val="between"/>
      </c:valAx>
      <c:catAx>
        <c:axId val="860705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696911"/>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tx>
            <c:strRef>
              <c:f>Sheet1!$B$1</c:f>
              <c:strCache>
                <c:ptCount val="1"/>
                <c:pt idx="0">
                  <c:v>Pre-Covid</c:v>
                </c:pt>
              </c:strCache>
            </c:strRef>
          </c:tx>
          <c:spPr>
            <a:solidFill>
              <a:schemeClr val="accent6"/>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0-3268-4A4F-ABE7-243BA8B7379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Physical impact</c:v>
                </c:pt>
                <c:pt idx="1">
                  <c:v>Emotional impact</c:v>
                </c:pt>
              </c:strCache>
            </c:strRef>
          </c:cat>
          <c:val>
            <c:numRef>
              <c:f>Sheet1!$B$2:$B$3</c:f>
              <c:numCache>
                <c:formatCode>General</c:formatCode>
                <c:ptCount val="2"/>
                <c:pt idx="0">
                  <c:v>4.3600000000000003</c:v>
                </c:pt>
                <c:pt idx="1">
                  <c:v>4.93</c:v>
                </c:pt>
              </c:numCache>
            </c:numRef>
          </c:val>
          <c:extLst>
            <c:ext xmlns:c16="http://schemas.microsoft.com/office/drawing/2014/chart" uri="{C3380CC4-5D6E-409C-BE32-E72D297353CC}">
              <c16:uniqueId val="{00000000-2AA3-486F-A24C-F901430D09AF}"/>
            </c:ext>
          </c:extLst>
        </c:ser>
        <c:ser>
          <c:idx val="1"/>
          <c:order val="1"/>
          <c:tx>
            <c:strRef>
              <c:f>Sheet1!$C$1</c:f>
              <c:strCache>
                <c:ptCount val="1"/>
                <c:pt idx="0">
                  <c:v>Today</c:v>
                </c:pt>
              </c:strCache>
            </c:strRef>
          </c:tx>
          <c:spPr>
            <a:solidFill>
              <a:schemeClr val="accent6">
                <a:lumMod val="40000"/>
                <a:lumOff val="60000"/>
              </a:schemeClr>
            </a:solidFill>
            <a:ln>
              <a:noFill/>
            </a:ln>
            <a:effectLst/>
          </c:spPr>
          <c:invertIfNegative val="0"/>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3268-4A4F-ABE7-243BA8B7379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Physical impact</c:v>
                </c:pt>
                <c:pt idx="1">
                  <c:v>Emotional impact</c:v>
                </c:pt>
              </c:strCache>
            </c:strRef>
          </c:cat>
          <c:val>
            <c:numRef>
              <c:f>Sheet1!$C$2:$C$3</c:f>
              <c:numCache>
                <c:formatCode>General</c:formatCode>
                <c:ptCount val="2"/>
                <c:pt idx="0">
                  <c:v>5.87</c:v>
                </c:pt>
                <c:pt idx="1">
                  <c:v>6.12</c:v>
                </c:pt>
              </c:numCache>
            </c:numRef>
          </c:val>
          <c:extLst>
            <c:ext xmlns:c16="http://schemas.microsoft.com/office/drawing/2014/chart" uri="{C3380CC4-5D6E-409C-BE32-E72D297353CC}">
              <c16:uniqueId val="{00000003-2AA3-486F-A24C-F901430D09AF}"/>
            </c:ext>
          </c:extLst>
        </c:ser>
        <c:dLbls>
          <c:dLblPos val="inEnd"/>
          <c:showLegendKey val="0"/>
          <c:showVal val="1"/>
          <c:showCatName val="0"/>
          <c:showSerName val="0"/>
          <c:showPercent val="0"/>
          <c:showBubbleSize val="0"/>
        </c:dLbls>
        <c:gapWidth val="182"/>
        <c:axId val="860705231"/>
        <c:axId val="860696911"/>
      </c:barChart>
      <c:valAx>
        <c:axId val="860696911"/>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Impact /10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705231"/>
        <c:crosses val="autoZero"/>
        <c:crossBetween val="between"/>
      </c:valAx>
      <c:catAx>
        <c:axId val="860705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696911"/>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Physical impact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Male</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 Covid</c:v>
                </c:pt>
                <c:pt idx="1">
                  <c:v>Today</c:v>
                </c:pt>
              </c:strCache>
            </c:strRef>
          </c:cat>
          <c:val>
            <c:numRef>
              <c:f>Sheet1!$B$2:$B$3</c:f>
              <c:numCache>
                <c:formatCode>General</c:formatCode>
                <c:ptCount val="2"/>
                <c:pt idx="0">
                  <c:v>4.1500000000000004</c:v>
                </c:pt>
                <c:pt idx="1">
                  <c:v>5.54</c:v>
                </c:pt>
              </c:numCache>
            </c:numRef>
          </c:val>
          <c:extLst>
            <c:ext xmlns:c16="http://schemas.microsoft.com/office/drawing/2014/chart" uri="{C3380CC4-5D6E-409C-BE32-E72D297353CC}">
              <c16:uniqueId val="{00000000-2AA3-486F-A24C-F901430D09AF}"/>
            </c:ext>
          </c:extLst>
        </c:ser>
        <c:ser>
          <c:idx val="1"/>
          <c:order val="1"/>
          <c:tx>
            <c:strRef>
              <c:f>Sheet1!$C$1</c:f>
              <c:strCache>
                <c:ptCount val="1"/>
                <c:pt idx="0">
                  <c:v>Female</c:v>
                </c:pt>
              </c:strCache>
            </c:strRef>
          </c:tx>
          <c:spPr>
            <a:solidFill>
              <a:schemeClr val="accent6">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 Covid</c:v>
                </c:pt>
                <c:pt idx="1">
                  <c:v>Today</c:v>
                </c:pt>
              </c:strCache>
            </c:strRef>
          </c:cat>
          <c:val>
            <c:numRef>
              <c:f>Sheet1!$C$2:$C$3</c:f>
              <c:numCache>
                <c:formatCode>General</c:formatCode>
                <c:ptCount val="2"/>
                <c:pt idx="0">
                  <c:v>4.57</c:v>
                </c:pt>
                <c:pt idx="1">
                  <c:v>6.18</c:v>
                </c:pt>
              </c:numCache>
            </c:numRef>
          </c:val>
          <c:extLst>
            <c:ext xmlns:c16="http://schemas.microsoft.com/office/drawing/2014/chart" uri="{C3380CC4-5D6E-409C-BE32-E72D297353CC}">
              <c16:uniqueId val="{00000003-2AA3-486F-A24C-F901430D09AF}"/>
            </c:ext>
          </c:extLst>
        </c:ser>
        <c:dLbls>
          <c:dLblPos val="inEnd"/>
          <c:showLegendKey val="0"/>
          <c:showVal val="1"/>
          <c:showCatName val="0"/>
          <c:showSerName val="0"/>
          <c:showPercent val="0"/>
          <c:showBubbleSize val="0"/>
        </c:dLbls>
        <c:gapWidth val="182"/>
        <c:axId val="860705231"/>
        <c:axId val="860696911"/>
      </c:barChart>
      <c:valAx>
        <c:axId val="860696911"/>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Impact /10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705231"/>
        <c:crosses val="autoZero"/>
        <c:crossBetween val="between"/>
      </c:valAx>
      <c:catAx>
        <c:axId val="860705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696911"/>
        <c:crosses val="autoZero"/>
        <c:auto val="1"/>
        <c:lblAlgn val="ctr"/>
        <c:lblOffset val="100"/>
        <c:noMultiLvlLbl val="0"/>
      </c:cat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Emotional</a:t>
            </a:r>
            <a:r>
              <a:rPr lang="en-GB" baseline="0" dirty="0"/>
              <a:t> Impact</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Male</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 Covid</c:v>
                </c:pt>
                <c:pt idx="1">
                  <c:v>Today</c:v>
                </c:pt>
              </c:strCache>
            </c:strRef>
          </c:cat>
          <c:val>
            <c:numRef>
              <c:f>Sheet1!$B$2:$B$3</c:f>
              <c:numCache>
                <c:formatCode>General</c:formatCode>
                <c:ptCount val="2"/>
                <c:pt idx="0">
                  <c:v>4.63</c:v>
                </c:pt>
                <c:pt idx="1">
                  <c:v>5.46</c:v>
                </c:pt>
              </c:numCache>
            </c:numRef>
          </c:val>
          <c:extLst>
            <c:ext xmlns:c16="http://schemas.microsoft.com/office/drawing/2014/chart" uri="{C3380CC4-5D6E-409C-BE32-E72D297353CC}">
              <c16:uniqueId val="{00000000-3AF4-49DE-8513-213B80FFB9E1}"/>
            </c:ext>
          </c:extLst>
        </c:ser>
        <c:ser>
          <c:idx val="1"/>
          <c:order val="1"/>
          <c:tx>
            <c:strRef>
              <c:f>Sheet1!$C$1</c:f>
              <c:strCache>
                <c:ptCount val="1"/>
                <c:pt idx="0">
                  <c:v>Female</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 Covid</c:v>
                </c:pt>
                <c:pt idx="1">
                  <c:v>Today</c:v>
                </c:pt>
              </c:strCache>
            </c:strRef>
          </c:cat>
          <c:val>
            <c:numRef>
              <c:f>Sheet1!$C$2:$C$3</c:f>
              <c:numCache>
                <c:formatCode>General</c:formatCode>
                <c:ptCount val="2"/>
                <c:pt idx="0">
                  <c:v>5.23</c:v>
                </c:pt>
                <c:pt idx="1">
                  <c:v>6.78</c:v>
                </c:pt>
              </c:numCache>
            </c:numRef>
          </c:val>
          <c:extLst>
            <c:ext xmlns:c16="http://schemas.microsoft.com/office/drawing/2014/chart" uri="{C3380CC4-5D6E-409C-BE32-E72D297353CC}">
              <c16:uniqueId val="{00000001-3AF4-49DE-8513-213B80FFB9E1}"/>
            </c:ext>
          </c:extLst>
        </c:ser>
        <c:dLbls>
          <c:dLblPos val="inEnd"/>
          <c:showLegendKey val="0"/>
          <c:showVal val="1"/>
          <c:showCatName val="0"/>
          <c:showSerName val="0"/>
          <c:showPercent val="0"/>
          <c:showBubbleSize val="0"/>
        </c:dLbls>
        <c:gapWidth val="219"/>
        <c:axId val="860701071"/>
        <c:axId val="860702735"/>
      </c:barChart>
      <c:catAx>
        <c:axId val="860701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702735"/>
        <c:crosses val="autoZero"/>
        <c:auto val="1"/>
        <c:lblAlgn val="ctr"/>
        <c:lblOffset val="100"/>
        <c:noMultiLvlLbl val="0"/>
      </c:catAx>
      <c:valAx>
        <c:axId val="860702735"/>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70107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Geographical distribution of respondents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London and SE</c:v>
                </c:pt>
                <c:pt idx="1">
                  <c:v>North of England</c:v>
                </c:pt>
                <c:pt idx="2">
                  <c:v>South West</c:v>
                </c:pt>
                <c:pt idx="3">
                  <c:v>Midlands</c:v>
                </c:pt>
                <c:pt idx="4">
                  <c:v>East of England</c:v>
                </c:pt>
                <c:pt idx="5">
                  <c:v>Scotland</c:v>
                </c:pt>
                <c:pt idx="6">
                  <c:v>Wales </c:v>
                </c:pt>
                <c:pt idx="7">
                  <c:v>Northern Ireland</c:v>
                </c:pt>
              </c:strCache>
            </c:strRef>
          </c:cat>
          <c:val>
            <c:numRef>
              <c:f>Sheet1!$B$2:$B$9</c:f>
              <c:numCache>
                <c:formatCode>General</c:formatCode>
                <c:ptCount val="8"/>
                <c:pt idx="0">
                  <c:v>215</c:v>
                </c:pt>
                <c:pt idx="1">
                  <c:v>136</c:v>
                </c:pt>
                <c:pt idx="2">
                  <c:v>110</c:v>
                </c:pt>
                <c:pt idx="3">
                  <c:v>93</c:v>
                </c:pt>
                <c:pt idx="4">
                  <c:v>65</c:v>
                </c:pt>
                <c:pt idx="5">
                  <c:v>35</c:v>
                </c:pt>
                <c:pt idx="6">
                  <c:v>34</c:v>
                </c:pt>
                <c:pt idx="7">
                  <c:v>14</c:v>
                </c:pt>
              </c:numCache>
            </c:numRef>
          </c:val>
          <c:extLst>
            <c:ext xmlns:c16="http://schemas.microsoft.com/office/drawing/2014/chart" uri="{C3380CC4-5D6E-409C-BE32-E72D297353CC}">
              <c16:uniqueId val="{00000000-171E-4E5B-B6DF-01567621EE2C}"/>
            </c:ext>
          </c:extLst>
        </c:ser>
        <c:dLbls>
          <c:showLegendKey val="0"/>
          <c:showVal val="0"/>
          <c:showCatName val="0"/>
          <c:showSerName val="0"/>
          <c:showPercent val="0"/>
          <c:showBubbleSize val="0"/>
        </c:dLbls>
        <c:gapWidth val="219"/>
        <c:overlap val="-27"/>
        <c:axId val="751392015"/>
        <c:axId val="751377871"/>
      </c:barChart>
      <c:catAx>
        <c:axId val="751392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51377871"/>
        <c:crosses val="autoZero"/>
        <c:auto val="1"/>
        <c:lblAlgn val="ctr"/>
        <c:lblOffset val="100"/>
        <c:noMultiLvlLbl val="0"/>
      </c:catAx>
      <c:valAx>
        <c:axId val="751377871"/>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392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Physical impact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CLL / SLL respondent (n=493)</c:v>
                </c:pt>
              </c:strCache>
            </c:strRef>
          </c:tx>
          <c:spPr>
            <a:solidFill>
              <a:schemeClr val="accent6">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 Covid</c:v>
                </c:pt>
                <c:pt idx="1">
                  <c:v>Today</c:v>
                </c:pt>
              </c:strCache>
            </c:strRef>
          </c:cat>
          <c:val>
            <c:numRef>
              <c:f>Sheet1!$B$2:$B$3</c:f>
              <c:numCache>
                <c:formatCode>General</c:formatCode>
                <c:ptCount val="2"/>
                <c:pt idx="0">
                  <c:v>4.3600000000000003</c:v>
                </c:pt>
                <c:pt idx="1">
                  <c:v>5.76</c:v>
                </c:pt>
              </c:numCache>
            </c:numRef>
          </c:val>
          <c:extLst>
            <c:ext xmlns:c16="http://schemas.microsoft.com/office/drawing/2014/chart" uri="{C3380CC4-5D6E-409C-BE32-E72D297353CC}">
              <c16:uniqueId val="{00000000-788E-4B94-8BDD-D6AEE446352D}"/>
            </c:ext>
          </c:extLst>
        </c:ser>
        <c:ser>
          <c:idx val="1"/>
          <c:order val="1"/>
          <c:tx>
            <c:strRef>
              <c:f>Sheet1!$C$1</c:f>
              <c:strCache>
                <c:ptCount val="1"/>
                <c:pt idx="0">
                  <c:v>Carer / partner (n=37)</c:v>
                </c:pt>
              </c:strCache>
            </c:strRef>
          </c:tx>
          <c:spPr>
            <a:solidFill>
              <a:schemeClr val="accent6">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 Covid</c:v>
                </c:pt>
                <c:pt idx="1">
                  <c:v>Today</c:v>
                </c:pt>
              </c:strCache>
            </c:strRef>
          </c:cat>
          <c:val>
            <c:numRef>
              <c:f>Sheet1!$C$2:$C$3</c:f>
              <c:numCache>
                <c:formatCode>General</c:formatCode>
                <c:ptCount val="2"/>
                <c:pt idx="0">
                  <c:v>4.3</c:v>
                </c:pt>
                <c:pt idx="1">
                  <c:v>7.27</c:v>
                </c:pt>
              </c:numCache>
            </c:numRef>
          </c:val>
          <c:extLst>
            <c:ext xmlns:c16="http://schemas.microsoft.com/office/drawing/2014/chart" uri="{C3380CC4-5D6E-409C-BE32-E72D297353CC}">
              <c16:uniqueId val="{00000001-788E-4B94-8BDD-D6AEE446352D}"/>
            </c:ext>
          </c:extLst>
        </c:ser>
        <c:dLbls>
          <c:dLblPos val="inEnd"/>
          <c:showLegendKey val="0"/>
          <c:showVal val="1"/>
          <c:showCatName val="0"/>
          <c:showSerName val="0"/>
          <c:showPercent val="0"/>
          <c:showBubbleSize val="0"/>
        </c:dLbls>
        <c:gapWidth val="182"/>
        <c:axId val="860705231"/>
        <c:axId val="860696911"/>
      </c:barChart>
      <c:valAx>
        <c:axId val="860696911"/>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Impact /10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705231"/>
        <c:crosses val="autoZero"/>
        <c:crossBetween val="between"/>
      </c:valAx>
      <c:catAx>
        <c:axId val="860705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69691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Emotional</a:t>
            </a:r>
            <a:r>
              <a:rPr lang="en-GB" baseline="0" dirty="0"/>
              <a:t> Impact</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CLL / SLL respondent (n=493)</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 Covid</c:v>
                </c:pt>
                <c:pt idx="1">
                  <c:v>Today</c:v>
                </c:pt>
              </c:strCache>
            </c:strRef>
          </c:cat>
          <c:val>
            <c:numRef>
              <c:f>Sheet1!$B$2:$B$3</c:f>
              <c:numCache>
                <c:formatCode>General</c:formatCode>
                <c:ptCount val="2"/>
                <c:pt idx="0">
                  <c:v>4.87</c:v>
                </c:pt>
                <c:pt idx="1">
                  <c:v>5.98</c:v>
                </c:pt>
              </c:numCache>
            </c:numRef>
          </c:val>
          <c:extLst>
            <c:ext xmlns:c16="http://schemas.microsoft.com/office/drawing/2014/chart" uri="{C3380CC4-5D6E-409C-BE32-E72D297353CC}">
              <c16:uniqueId val="{00000000-C7E2-425F-85A3-7E6F6952221E}"/>
            </c:ext>
          </c:extLst>
        </c:ser>
        <c:ser>
          <c:idx val="1"/>
          <c:order val="1"/>
          <c:tx>
            <c:strRef>
              <c:f>Sheet1!$C$1</c:f>
              <c:strCache>
                <c:ptCount val="1"/>
                <c:pt idx="0">
                  <c:v>Carer / partner (n=37)</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 Covid</c:v>
                </c:pt>
                <c:pt idx="1">
                  <c:v>Today</c:v>
                </c:pt>
              </c:strCache>
            </c:strRef>
          </c:cat>
          <c:val>
            <c:numRef>
              <c:f>Sheet1!$C$2:$C$3</c:f>
              <c:numCache>
                <c:formatCode>General</c:formatCode>
                <c:ptCount val="2"/>
                <c:pt idx="0">
                  <c:v>5.73</c:v>
                </c:pt>
                <c:pt idx="1">
                  <c:v>8.08</c:v>
                </c:pt>
              </c:numCache>
            </c:numRef>
          </c:val>
          <c:extLst>
            <c:ext xmlns:c16="http://schemas.microsoft.com/office/drawing/2014/chart" uri="{C3380CC4-5D6E-409C-BE32-E72D297353CC}">
              <c16:uniqueId val="{00000001-C7E2-425F-85A3-7E6F6952221E}"/>
            </c:ext>
          </c:extLst>
        </c:ser>
        <c:dLbls>
          <c:dLblPos val="inEnd"/>
          <c:showLegendKey val="0"/>
          <c:showVal val="1"/>
          <c:showCatName val="0"/>
          <c:showSerName val="0"/>
          <c:showPercent val="0"/>
          <c:showBubbleSize val="0"/>
        </c:dLbls>
        <c:gapWidth val="219"/>
        <c:axId val="860701071"/>
        <c:axId val="860702735"/>
      </c:barChart>
      <c:catAx>
        <c:axId val="860701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702735"/>
        <c:crosses val="autoZero"/>
        <c:auto val="1"/>
        <c:lblAlgn val="ctr"/>
        <c:lblOffset val="100"/>
        <c:noMultiLvlLbl val="0"/>
      </c:catAx>
      <c:valAx>
        <c:axId val="860702735"/>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701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Treatment centre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c:v>
                </c:pt>
                <c:pt idx="1">
                  <c:v>Treatment </c:v>
                </c:pt>
                <c:pt idx="2">
                  <c:v>Remission </c:v>
                </c:pt>
              </c:strCache>
            </c:strRef>
          </c:cat>
          <c:val>
            <c:numRef>
              <c:f>Sheet1!$B$2:$B$4</c:f>
              <c:numCache>
                <c:formatCode>General</c:formatCode>
                <c:ptCount val="3"/>
                <c:pt idx="0">
                  <c:v>1</c:v>
                </c:pt>
                <c:pt idx="1">
                  <c:v>9</c:v>
                </c:pt>
                <c:pt idx="2">
                  <c:v>6</c:v>
                </c:pt>
              </c:numCache>
            </c:numRef>
          </c:val>
          <c:extLst>
            <c:ext xmlns:c16="http://schemas.microsoft.com/office/drawing/2014/chart" uri="{C3380CC4-5D6E-409C-BE32-E72D297353CC}">
              <c16:uniqueId val="{00000000-CDE6-4387-BA2D-CE15D02F4FAE}"/>
            </c:ext>
          </c:extLst>
        </c:ser>
        <c:ser>
          <c:idx val="1"/>
          <c:order val="1"/>
          <c:tx>
            <c:strRef>
              <c:f>Sheet1!$C$1</c:f>
              <c:strCache>
                <c:ptCount val="1"/>
                <c:pt idx="0">
                  <c:v>GP Surgery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c:v>
                </c:pt>
                <c:pt idx="1">
                  <c:v>Treatment </c:v>
                </c:pt>
                <c:pt idx="2">
                  <c:v>Remission </c:v>
                </c:pt>
              </c:strCache>
            </c:strRef>
          </c:cat>
          <c:val>
            <c:numRef>
              <c:f>Sheet1!$C$2:$C$4</c:f>
              <c:numCache>
                <c:formatCode>General</c:formatCode>
                <c:ptCount val="3"/>
                <c:pt idx="0">
                  <c:v>72</c:v>
                </c:pt>
                <c:pt idx="1">
                  <c:v>4</c:v>
                </c:pt>
                <c:pt idx="2">
                  <c:v>2</c:v>
                </c:pt>
              </c:numCache>
            </c:numRef>
          </c:val>
          <c:extLst>
            <c:ext xmlns:c16="http://schemas.microsoft.com/office/drawing/2014/chart" uri="{C3380CC4-5D6E-409C-BE32-E72D297353CC}">
              <c16:uniqueId val="{00000001-CDE6-4387-BA2D-CE15D02F4FAE}"/>
            </c:ext>
          </c:extLst>
        </c:ser>
        <c:ser>
          <c:idx val="2"/>
          <c:order val="2"/>
          <c:tx>
            <c:strRef>
              <c:f>Sheet1!$D$1</c:f>
              <c:strCache>
                <c:ptCount val="1"/>
                <c:pt idx="0">
                  <c:v>Hospital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c:v>
                </c:pt>
                <c:pt idx="1">
                  <c:v>Treatment </c:v>
                </c:pt>
                <c:pt idx="2">
                  <c:v>Remission </c:v>
                </c:pt>
              </c:strCache>
            </c:strRef>
          </c:cat>
          <c:val>
            <c:numRef>
              <c:f>Sheet1!$D$2:$D$4</c:f>
              <c:numCache>
                <c:formatCode>General</c:formatCode>
                <c:ptCount val="3"/>
                <c:pt idx="0">
                  <c:v>269</c:v>
                </c:pt>
                <c:pt idx="1">
                  <c:v>167</c:v>
                </c:pt>
                <c:pt idx="2">
                  <c:v>86</c:v>
                </c:pt>
              </c:numCache>
            </c:numRef>
          </c:val>
          <c:extLst>
            <c:ext xmlns:c16="http://schemas.microsoft.com/office/drawing/2014/chart" uri="{C3380CC4-5D6E-409C-BE32-E72D297353CC}">
              <c16:uniqueId val="{00000002-CDE6-4387-BA2D-CE15D02F4FAE}"/>
            </c:ext>
          </c:extLst>
        </c:ser>
        <c:ser>
          <c:idx val="3"/>
          <c:order val="3"/>
          <c:tx>
            <c:strRef>
              <c:f>Sheet1!$E$1</c:f>
              <c:strCache>
                <c:ptCount val="1"/>
                <c:pt idx="0">
                  <c:v>Private Care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c:v>
                </c:pt>
                <c:pt idx="1">
                  <c:v>Treatment </c:v>
                </c:pt>
                <c:pt idx="2">
                  <c:v>Remission </c:v>
                </c:pt>
              </c:strCache>
            </c:strRef>
          </c:cat>
          <c:val>
            <c:numRef>
              <c:f>Sheet1!$E$2:$E$4</c:f>
              <c:numCache>
                <c:formatCode>General</c:formatCode>
                <c:ptCount val="3"/>
                <c:pt idx="0">
                  <c:v>10</c:v>
                </c:pt>
                <c:pt idx="1">
                  <c:v>3</c:v>
                </c:pt>
                <c:pt idx="2">
                  <c:v>2</c:v>
                </c:pt>
              </c:numCache>
            </c:numRef>
          </c:val>
          <c:extLst>
            <c:ext xmlns:c16="http://schemas.microsoft.com/office/drawing/2014/chart" uri="{C3380CC4-5D6E-409C-BE32-E72D297353CC}">
              <c16:uniqueId val="{00000003-CDE6-4387-BA2D-CE15D02F4FAE}"/>
            </c:ext>
          </c:extLst>
        </c:ser>
        <c:dLbls>
          <c:dLblPos val="outEnd"/>
          <c:showLegendKey val="0"/>
          <c:showVal val="1"/>
          <c:showCatName val="0"/>
          <c:showSerName val="0"/>
          <c:showPercent val="0"/>
          <c:showBubbleSize val="0"/>
        </c:dLbls>
        <c:gapWidth val="219"/>
        <c:axId val="860701071"/>
        <c:axId val="860702735"/>
      </c:barChart>
      <c:catAx>
        <c:axId val="860701071"/>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Treatment site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702735"/>
        <c:crosses val="autoZero"/>
        <c:auto val="1"/>
        <c:lblAlgn val="ctr"/>
        <c:lblOffset val="100"/>
        <c:noMultiLvlLbl val="0"/>
      </c:catAx>
      <c:valAx>
        <c:axId val="86070273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Count</a:t>
                </a:r>
                <a:r>
                  <a:rPr lang="en-GB" baseline="0" dirty="0"/>
                  <a:t> </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070107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Mostly / all remote</c:v>
                </c:pt>
              </c:strCache>
            </c:strRef>
          </c:tx>
          <c:spPr>
            <a:solidFill>
              <a:schemeClr val="accent1"/>
            </a:solidFill>
            <a:ln>
              <a:noFill/>
            </a:ln>
            <a:effectLst/>
          </c:spPr>
          <c:invertIfNegative val="0"/>
          <c:cat>
            <c:strRef>
              <c:f>Sheet1!$A$2:$A$6</c:f>
              <c:strCache>
                <c:ptCount val="5"/>
                <c:pt idx="0">
                  <c:v>Treatment centre</c:v>
                </c:pt>
                <c:pt idx="1">
                  <c:v>GP Surgery</c:v>
                </c:pt>
                <c:pt idx="2">
                  <c:v>Hospital</c:v>
                </c:pt>
                <c:pt idx="3">
                  <c:v>Private Care </c:v>
                </c:pt>
                <c:pt idx="4">
                  <c:v>Other </c:v>
                </c:pt>
              </c:strCache>
            </c:strRef>
          </c:cat>
          <c:val>
            <c:numRef>
              <c:f>Sheet1!$B$2:$B$6</c:f>
              <c:numCache>
                <c:formatCode>General</c:formatCode>
                <c:ptCount val="5"/>
                <c:pt idx="0">
                  <c:v>8</c:v>
                </c:pt>
                <c:pt idx="1">
                  <c:v>32</c:v>
                </c:pt>
                <c:pt idx="2">
                  <c:v>214</c:v>
                </c:pt>
                <c:pt idx="3">
                  <c:v>3</c:v>
                </c:pt>
                <c:pt idx="4">
                  <c:v>69</c:v>
                </c:pt>
              </c:numCache>
            </c:numRef>
          </c:val>
          <c:extLst>
            <c:ext xmlns:c16="http://schemas.microsoft.com/office/drawing/2014/chart" uri="{C3380CC4-5D6E-409C-BE32-E72D297353CC}">
              <c16:uniqueId val="{00000000-EEF7-479A-9F24-0743DFDC534A}"/>
            </c:ext>
          </c:extLst>
        </c:ser>
        <c:ser>
          <c:idx val="1"/>
          <c:order val="1"/>
          <c:tx>
            <c:strRef>
              <c:f>Sheet1!$C$1</c:f>
              <c:strCache>
                <c:ptCount val="1"/>
                <c:pt idx="0">
                  <c:v>Mostly / all face to face</c:v>
                </c:pt>
              </c:strCache>
            </c:strRef>
          </c:tx>
          <c:spPr>
            <a:solidFill>
              <a:schemeClr val="accent2"/>
            </a:solidFill>
            <a:ln>
              <a:noFill/>
            </a:ln>
            <a:effectLst/>
          </c:spPr>
          <c:invertIfNegative val="0"/>
          <c:cat>
            <c:strRef>
              <c:f>Sheet1!$A$2:$A$6</c:f>
              <c:strCache>
                <c:ptCount val="5"/>
                <c:pt idx="0">
                  <c:v>Treatment centre</c:v>
                </c:pt>
                <c:pt idx="1">
                  <c:v>GP Surgery</c:v>
                </c:pt>
                <c:pt idx="2">
                  <c:v>Hospital</c:v>
                </c:pt>
                <c:pt idx="3">
                  <c:v>Private Care </c:v>
                </c:pt>
                <c:pt idx="4">
                  <c:v>Other </c:v>
                </c:pt>
              </c:strCache>
            </c:strRef>
          </c:cat>
          <c:val>
            <c:numRef>
              <c:f>Sheet1!$C$2:$C$6</c:f>
              <c:numCache>
                <c:formatCode>General</c:formatCode>
                <c:ptCount val="5"/>
                <c:pt idx="0">
                  <c:v>4</c:v>
                </c:pt>
                <c:pt idx="1">
                  <c:v>29</c:v>
                </c:pt>
                <c:pt idx="2">
                  <c:v>204</c:v>
                </c:pt>
                <c:pt idx="3">
                  <c:v>9</c:v>
                </c:pt>
                <c:pt idx="4">
                  <c:v>19</c:v>
                </c:pt>
              </c:numCache>
            </c:numRef>
          </c:val>
          <c:extLst>
            <c:ext xmlns:c16="http://schemas.microsoft.com/office/drawing/2014/chart" uri="{C3380CC4-5D6E-409C-BE32-E72D297353CC}">
              <c16:uniqueId val="{00000001-EEF7-479A-9F24-0743DFDC534A}"/>
            </c:ext>
          </c:extLst>
        </c:ser>
        <c:ser>
          <c:idx val="2"/>
          <c:order val="2"/>
          <c:tx>
            <c:strRef>
              <c:f>Sheet1!$D$1</c:f>
              <c:strCache>
                <c:ptCount val="1"/>
                <c:pt idx="0">
                  <c:v>About equal</c:v>
                </c:pt>
              </c:strCache>
            </c:strRef>
          </c:tx>
          <c:spPr>
            <a:solidFill>
              <a:schemeClr val="accent3"/>
            </a:solidFill>
            <a:ln>
              <a:noFill/>
            </a:ln>
            <a:effectLst/>
          </c:spPr>
          <c:invertIfNegative val="0"/>
          <c:cat>
            <c:strRef>
              <c:f>Sheet1!$A$2:$A$6</c:f>
              <c:strCache>
                <c:ptCount val="5"/>
                <c:pt idx="0">
                  <c:v>Treatment centre</c:v>
                </c:pt>
                <c:pt idx="1">
                  <c:v>GP Surgery</c:v>
                </c:pt>
                <c:pt idx="2">
                  <c:v>Hospital</c:v>
                </c:pt>
                <c:pt idx="3">
                  <c:v>Private Care </c:v>
                </c:pt>
                <c:pt idx="4">
                  <c:v>Other </c:v>
                </c:pt>
              </c:strCache>
            </c:strRef>
          </c:cat>
          <c:val>
            <c:numRef>
              <c:f>Sheet1!$D$2:$D$6</c:f>
              <c:numCache>
                <c:formatCode>General</c:formatCode>
                <c:ptCount val="5"/>
                <c:pt idx="0">
                  <c:v>4</c:v>
                </c:pt>
                <c:pt idx="1">
                  <c:v>17</c:v>
                </c:pt>
                <c:pt idx="2">
                  <c:v>104</c:v>
                </c:pt>
                <c:pt idx="3">
                  <c:v>3</c:v>
                </c:pt>
                <c:pt idx="4">
                  <c:v>18</c:v>
                </c:pt>
              </c:numCache>
            </c:numRef>
          </c:val>
          <c:extLst>
            <c:ext xmlns:c16="http://schemas.microsoft.com/office/drawing/2014/chart" uri="{C3380CC4-5D6E-409C-BE32-E72D297353CC}">
              <c16:uniqueId val="{00000002-EEF7-479A-9F24-0743DFDC534A}"/>
            </c:ext>
          </c:extLst>
        </c:ser>
        <c:dLbls>
          <c:showLegendKey val="0"/>
          <c:showVal val="0"/>
          <c:showCatName val="0"/>
          <c:showSerName val="0"/>
          <c:showPercent val="0"/>
          <c:showBubbleSize val="0"/>
        </c:dLbls>
        <c:gapWidth val="219"/>
        <c:overlap val="-27"/>
        <c:axId val="275285199"/>
        <c:axId val="275288527"/>
      </c:barChart>
      <c:catAx>
        <c:axId val="275285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288527"/>
        <c:crosses val="autoZero"/>
        <c:auto val="1"/>
        <c:lblAlgn val="ctr"/>
        <c:lblOffset val="100"/>
        <c:noMultiLvlLbl val="0"/>
      </c:catAx>
      <c:valAx>
        <c:axId val="27528852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Count</a:t>
                </a:r>
                <a:r>
                  <a:rPr lang="en-GB" baseline="0" dirty="0"/>
                  <a:t> </a:t>
                </a:r>
                <a:endParaRPr lang="en-GB"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7528519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Score /10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Consultant</c:v>
                </c:pt>
                <c:pt idx="1">
                  <c:v>Clinical Nurse Specialist</c:v>
                </c:pt>
                <c:pt idx="2">
                  <c:v>GP Nurse</c:v>
                </c:pt>
                <c:pt idx="3">
                  <c:v>GP</c:v>
                </c:pt>
              </c:strCache>
            </c:strRef>
          </c:cat>
          <c:val>
            <c:numRef>
              <c:f>Sheet1!$B$2:$B$5</c:f>
              <c:numCache>
                <c:formatCode>General</c:formatCode>
                <c:ptCount val="4"/>
                <c:pt idx="0">
                  <c:v>7.88</c:v>
                </c:pt>
                <c:pt idx="1">
                  <c:v>7.68</c:v>
                </c:pt>
                <c:pt idx="2">
                  <c:v>6.6</c:v>
                </c:pt>
                <c:pt idx="3">
                  <c:v>6</c:v>
                </c:pt>
              </c:numCache>
            </c:numRef>
          </c:val>
          <c:extLst>
            <c:ext xmlns:c16="http://schemas.microsoft.com/office/drawing/2014/chart" uri="{C3380CC4-5D6E-409C-BE32-E72D297353CC}">
              <c16:uniqueId val="{00000000-B774-41C2-AE6D-3213363D2E95}"/>
            </c:ext>
          </c:extLst>
        </c:ser>
        <c:dLbls>
          <c:dLblPos val="outEnd"/>
          <c:showLegendKey val="0"/>
          <c:showVal val="1"/>
          <c:showCatName val="0"/>
          <c:showSerName val="0"/>
          <c:showPercent val="0"/>
          <c:showBubbleSize val="0"/>
        </c:dLbls>
        <c:gapWidth val="219"/>
        <c:overlap val="-27"/>
        <c:axId val="861878319"/>
        <c:axId val="861885391"/>
      </c:barChart>
      <c:catAx>
        <c:axId val="861878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885391"/>
        <c:crosses val="autoZero"/>
        <c:auto val="1"/>
        <c:lblAlgn val="ctr"/>
        <c:lblOffset val="100"/>
        <c:noMultiLvlLbl val="0"/>
      </c:catAx>
      <c:valAx>
        <c:axId val="861885391"/>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Score /10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87831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Consultant</c:v>
                </c:pt>
                <c:pt idx="1">
                  <c:v>Clinical Nurse Specialist</c:v>
                </c:pt>
                <c:pt idx="2">
                  <c:v>GP Nurse</c:v>
                </c:pt>
                <c:pt idx="3">
                  <c:v>GP</c:v>
                </c:pt>
              </c:strCache>
            </c:strRef>
          </c:cat>
          <c:val>
            <c:numRef>
              <c:f>Sheet1!$B$2:$B$5</c:f>
              <c:numCache>
                <c:formatCode>General</c:formatCode>
                <c:ptCount val="4"/>
                <c:pt idx="0">
                  <c:v>8.1300000000000008</c:v>
                </c:pt>
                <c:pt idx="1">
                  <c:v>8.0399999999999991</c:v>
                </c:pt>
                <c:pt idx="2">
                  <c:v>7.06</c:v>
                </c:pt>
                <c:pt idx="3">
                  <c:v>6.14</c:v>
                </c:pt>
              </c:numCache>
            </c:numRef>
          </c:val>
          <c:extLst>
            <c:ext xmlns:c16="http://schemas.microsoft.com/office/drawing/2014/chart" uri="{C3380CC4-5D6E-409C-BE32-E72D297353CC}">
              <c16:uniqueId val="{00000000-B774-41C2-AE6D-3213363D2E95}"/>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Consultant</c:v>
                </c:pt>
                <c:pt idx="1">
                  <c:v>Clinical Nurse Specialist</c:v>
                </c:pt>
                <c:pt idx="2">
                  <c:v>GP Nurse</c:v>
                </c:pt>
                <c:pt idx="3">
                  <c:v>GP</c:v>
                </c:pt>
              </c:strCache>
            </c:strRef>
          </c:cat>
          <c:val>
            <c:numRef>
              <c:f>Sheet1!$C$2:$C$5</c:f>
              <c:numCache>
                <c:formatCode>General</c:formatCode>
                <c:ptCount val="4"/>
                <c:pt idx="0">
                  <c:v>7.67</c:v>
                </c:pt>
                <c:pt idx="1">
                  <c:v>7.37</c:v>
                </c:pt>
                <c:pt idx="2">
                  <c:v>6.14</c:v>
                </c:pt>
                <c:pt idx="3">
                  <c:v>5.88</c:v>
                </c:pt>
              </c:numCache>
            </c:numRef>
          </c:val>
          <c:extLst>
            <c:ext xmlns:c16="http://schemas.microsoft.com/office/drawing/2014/chart" uri="{C3380CC4-5D6E-409C-BE32-E72D297353CC}">
              <c16:uniqueId val="{00000000-8F7B-40F5-A4D1-0FF895135915}"/>
            </c:ext>
          </c:extLst>
        </c:ser>
        <c:dLbls>
          <c:dLblPos val="outEnd"/>
          <c:showLegendKey val="0"/>
          <c:showVal val="1"/>
          <c:showCatName val="0"/>
          <c:showSerName val="0"/>
          <c:showPercent val="0"/>
          <c:showBubbleSize val="0"/>
        </c:dLbls>
        <c:gapWidth val="219"/>
        <c:overlap val="-27"/>
        <c:axId val="861878319"/>
        <c:axId val="861885391"/>
      </c:barChart>
      <c:catAx>
        <c:axId val="861878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885391"/>
        <c:crosses val="autoZero"/>
        <c:auto val="1"/>
        <c:lblAlgn val="ctr"/>
        <c:lblOffset val="100"/>
        <c:noMultiLvlLbl val="0"/>
      </c:catAx>
      <c:valAx>
        <c:axId val="861885391"/>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Score /10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87831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Sheet1!$A$2:$A$26</c:f>
              <c:strCache>
                <c:ptCount val="25"/>
                <c:pt idx="0">
                  <c:v>Fludarabine / Cyclophosphamide / Rituximab (FCR)</c:v>
                </c:pt>
                <c:pt idx="1">
                  <c:v>Ibrutinib</c:v>
                </c:pt>
                <c:pt idx="2">
                  <c:v>Acalabrutinib</c:v>
                </c:pt>
                <c:pt idx="3">
                  <c:v>Bendamustine / Rituximab (BR)</c:v>
                </c:pt>
                <c:pt idx="4">
                  <c:v>Venetoclax</c:v>
                </c:pt>
                <c:pt idx="5">
                  <c:v>Venetoclax and Obinutuzimab</c:v>
                </c:pt>
                <c:pt idx="6">
                  <c:v>Chlorambucil / Obinutuzumab (CO)</c:v>
                </c:pt>
                <c:pt idx="7">
                  <c:v>Venetoclax and rituximab</c:v>
                </c:pt>
                <c:pt idx="8">
                  <c:v>Combined Venetoclax / Ibrutinib (VI)</c:v>
                </c:pt>
                <c:pt idx="9">
                  <c:v>Rituximab</c:v>
                </c:pt>
                <c:pt idx="10">
                  <c:v>Idelalisib and rituximab</c:v>
                </c:pt>
                <c:pt idx="11">
                  <c:v>Cyclophosphamide containing regimen</c:v>
                </c:pt>
                <c:pt idx="12">
                  <c:v>Transplant</c:v>
                </c:pt>
                <c:pt idx="13">
                  <c:v>Idelalisib</c:v>
                </c:pt>
                <c:pt idx="14">
                  <c:v>Chlorambucil</c:v>
                </c:pt>
                <c:pt idx="15">
                  <c:v>Other treatment</c:v>
                </c:pt>
                <c:pt idx="17">
                  <c:v>Flair trial</c:v>
                </c:pt>
                <c:pt idx="18">
                  <c:v>LOXO 305 (Pirtobrutinib)</c:v>
                </c:pt>
                <c:pt idx="19">
                  <c:v>Campath</c:v>
                </c:pt>
                <c:pt idx="20">
                  <c:v>COSMIC trial (Bendamustine &amp; Ofatumumab)</c:v>
                </c:pt>
                <c:pt idx="21">
                  <c:v>Zanibrutinib</c:v>
                </c:pt>
                <c:pt idx="22">
                  <c:v>Acerta 007 trial</c:v>
                </c:pt>
                <c:pt idx="23">
                  <c:v>ONO4059 (Tirabrutinib)</c:v>
                </c:pt>
                <c:pt idx="24">
                  <c:v>Other trial</c:v>
                </c:pt>
              </c:strCache>
            </c:strRef>
          </c:cat>
          <c:val>
            <c:numRef>
              <c:f>Sheet1!$B$2:$B$26</c:f>
              <c:numCache>
                <c:formatCode>General</c:formatCode>
                <c:ptCount val="25"/>
                <c:pt idx="0">
                  <c:v>113</c:v>
                </c:pt>
                <c:pt idx="1">
                  <c:v>92</c:v>
                </c:pt>
                <c:pt idx="2">
                  <c:v>54</c:v>
                </c:pt>
                <c:pt idx="3">
                  <c:v>44</c:v>
                </c:pt>
                <c:pt idx="4">
                  <c:v>39</c:v>
                </c:pt>
                <c:pt idx="5">
                  <c:v>35</c:v>
                </c:pt>
                <c:pt idx="6">
                  <c:v>20</c:v>
                </c:pt>
                <c:pt idx="7">
                  <c:v>19</c:v>
                </c:pt>
                <c:pt idx="8">
                  <c:v>11</c:v>
                </c:pt>
                <c:pt idx="9">
                  <c:v>7</c:v>
                </c:pt>
                <c:pt idx="10">
                  <c:v>5</c:v>
                </c:pt>
                <c:pt idx="11">
                  <c:v>5</c:v>
                </c:pt>
                <c:pt idx="12">
                  <c:v>4</c:v>
                </c:pt>
                <c:pt idx="13">
                  <c:v>4</c:v>
                </c:pt>
                <c:pt idx="14">
                  <c:v>4</c:v>
                </c:pt>
                <c:pt idx="15">
                  <c:v>9</c:v>
                </c:pt>
                <c:pt idx="17">
                  <c:v>5</c:v>
                </c:pt>
                <c:pt idx="18">
                  <c:v>4</c:v>
                </c:pt>
                <c:pt idx="19">
                  <c:v>3</c:v>
                </c:pt>
                <c:pt idx="20">
                  <c:v>2</c:v>
                </c:pt>
                <c:pt idx="21">
                  <c:v>2</c:v>
                </c:pt>
                <c:pt idx="22">
                  <c:v>2</c:v>
                </c:pt>
                <c:pt idx="23">
                  <c:v>1</c:v>
                </c:pt>
                <c:pt idx="24">
                  <c:v>5</c:v>
                </c:pt>
              </c:numCache>
            </c:numRef>
          </c:val>
          <c:extLst>
            <c:ext xmlns:c16="http://schemas.microsoft.com/office/drawing/2014/chart" uri="{C3380CC4-5D6E-409C-BE32-E72D297353CC}">
              <c16:uniqueId val="{00000000-3C4A-4A4B-8DF4-CDA2E5981B77}"/>
            </c:ext>
          </c:extLst>
        </c:ser>
        <c:dLbls>
          <c:showLegendKey val="0"/>
          <c:showVal val="0"/>
          <c:showCatName val="0"/>
          <c:showSerName val="0"/>
          <c:showPercent val="0"/>
          <c:showBubbleSize val="0"/>
        </c:dLbls>
        <c:gapWidth val="219"/>
        <c:overlap val="-27"/>
        <c:axId val="1491593456"/>
        <c:axId val="1491597200"/>
      </c:barChart>
      <c:catAx>
        <c:axId val="149159345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Treatment . Trial</a:t>
                </a:r>
                <a:r>
                  <a:rPr lang="en-GB" baseline="0" dirty="0"/>
                  <a:t> </a:t>
                </a:r>
                <a:endParaRPr lang="en-GB"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491597200"/>
        <c:crosses val="autoZero"/>
        <c:auto val="1"/>
        <c:lblAlgn val="ctr"/>
        <c:lblOffset val="100"/>
        <c:noMultiLvlLbl val="0"/>
      </c:catAx>
      <c:valAx>
        <c:axId val="1491597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Count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91593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Treatment by</a:t>
            </a:r>
            <a:r>
              <a:rPr lang="en-GB" baseline="0" dirty="0"/>
              <a:t> year</a:t>
            </a:r>
            <a:endParaRPr lang="en-GB" dirty="0"/>
          </a:p>
        </c:rich>
      </c:tx>
      <c:layout>
        <c:manualLayout>
          <c:xMode val="edge"/>
          <c:yMode val="edge"/>
          <c:x val="0.4707837458625962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'61'!$C$6</c:f>
              <c:strCache>
                <c:ptCount val="1"/>
                <c:pt idx="0">
                  <c:v>Fludarabine / Cyclophosphamide / Rituximab (FCR)</c:v>
                </c:pt>
              </c:strCache>
            </c:strRef>
          </c:tx>
          <c:spPr>
            <a:ln w="19050" cap="rnd">
              <a:noFill/>
              <a:round/>
            </a:ln>
            <a:effectLst/>
          </c:spPr>
          <c:marker>
            <c:symbol val="circle"/>
            <c:size val="5"/>
            <c:spPr>
              <a:solidFill>
                <a:schemeClr val="accent1"/>
              </a:solidFill>
              <a:ln w="9525">
                <a:solidFill>
                  <a:schemeClr val="accent1"/>
                </a:solidFill>
              </a:ln>
              <a:effectLst/>
            </c:spPr>
          </c:marker>
          <c:xVal>
            <c:numRef>
              <c:f>'61'!$B$7:$B$28</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'61'!$C$7:$C$28</c:f>
              <c:numCache>
                <c:formatCode>General</c:formatCode>
                <c:ptCount val="22"/>
                <c:pt idx="0">
                  <c:v>0</c:v>
                </c:pt>
                <c:pt idx="1">
                  <c:v>1</c:v>
                </c:pt>
                <c:pt idx="2">
                  <c:v>1</c:v>
                </c:pt>
                <c:pt idx="3">
                  <c:v>0</c:v>
                </c:pt>
                <c:pt idx="4">
                  <c:v>2</c:v>
                </c:pt>
                <c:pt idx="5">
                  <c:v>5</c:v>
                </c:pt>
                <c:pt idx="6">
                  <c:v>0</c:v>
                </c:pt>
                <c:pt idx="7">
                  <c:v>4</c:v>
                </c:pt>
                <c:pt idx="8">
                  <c:v>5</c:v>
                </c:pt>
                <c:pt idx="9">
                  <c:v>7</c:v>
                </c:pt>
                <c:pt idx="10">
                  <c:v>1</c:v>
                </c:pt>
                <c:pt idx="11">
                  <c:v>6</c:v>
                </c:pt>
                <c:pt idx="12">
                  <c:v>8</c:v>
                </c:pt>
                <c:pt idx="13">
                  <c:v>7</c:v>
                </c:pt>
                <c:pt idx="14">
                  <c:v>6</c:v>
                </c:pt>
                <c:pt idx="15">
                  <c:v>11</c:v>
                </c:pt>
                <c:pt idx="16">
                  <c:v>12</c:v>
                </c:pt>
                <c:pt idx="17">
                  <c:v>12</c:v>
                </c:pt>
                <c:pt idx="18">
                  <c:v>6</c:v>
                </c:pt>
                <c:pt idx="19">
                  <c:v>6</c:v>
                </c:pt>
                <c:pt idx="20">
                  <c:v>4</c:v>
                </c:pt>
                <c:pt idx="21">
                  <c:v>1</c:v>
                </c:pt>
              </c:numCache>
            </c:numRef>
          </c:yVal>
          <c:smooth val="0"/>
          <c:extLst>
            <c:ext xmlns:c16="http://schemas.microsoft.com/office/drawing/2014/chart" uri="{C3380CC4-5D6E-409C-BE32-E72D297353CC}">
              <c16:uniqueId val="{00000000-14A8-4B53-BCCC-040078F6AC84}"/>
            </c:ext>
          </c:extLst>
        </c:ser>
        <c:ser>
          <c:idx val="1"/>
          <c:order val="1"/>
          <c:tx>
            <c:strRef>
              <c:f>'61'!$D$6</c:f>
              <c:strCache>
                <c:ptCount val="1"/>
                <c:pt idx="0">
                  <c:v>Bendamustine / Rituximab (BR)</c:v>
                </c:pt>
              </c:strCache>
            </c:strRef>
          </c:tx>
          <c:spPr>
            <a:ln w="19050" cap="rnd">
              <a:noFill/>
              <a:round/>
            </a:ln>
            <a:effectLst/>
          </c:spPr>
          <c:marker>
            <c:symbol val="circle"/>
            <c:size val="5"/>
            <c:spPr>
              <a:solidFill>
                <a:schemeClr val="accent2"/>
              </a:solidFill>
              <a:ln w="9525">
                <a:solidFill>
                  <a:schemeClr val="accent2"/>
                </a:solidFill>
              </a:ln>
              <a:effectLst/>
            </c:spPr>
          </c:marker>
          <c:xVal>
            <c:numRef>
              <c:f>'61'!$B$7:$B$28</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'61'!$D$7:$D$28</c:f>
              <c:numCache>
                <c:formatCode>General</c:formatCode>
                <c:ptCount val="22"/>
                <c:pt idx="0">
                  <c:v>0</c:v>
                </c:pt>
                <c:pt idx="1">
                  <c:v>0</c:v>
                </c:pt>
                <c:pt idx="2">
                  <c:v>0</c:v>
                </c:pt>
                <c:pt idx="3">
                  <c:v>0</c:v>
                </c:pt>
                <c:pt idx="4">
                  <c:v>0</c:v>
                </c:pt>
                <c:pt idx="5">
                  <c:v>0</c:v>
                </c:pt>
                <c:pt idx="6">
                  <c:v>0</c:v>
                </c:pt>
                <c:pt idx="7">
                  <c:v>0</c:v>
                </c:pt>
                <c:pt idx="8">
                  <c:v>0</c:v>
                </c:pt>
                <c:pt idx="9">
                  <c:v>1</c:v>
                </c:pt>
                <c:pt idx="10">
                  <c:v>3</c:v>
                </c:pt>
                <c:pt idx="11">
                  <c:v>2</c:v>
                </c:pt>
                <c:pt idx="12">
                  <c:v>3</c:v>
                </c:pt>
                <c:pt idx="13">
                  <c:v>6</c:v>
                </c:pt>
                <c:pt idx="14">
                  <c:v>3</c:v>
                </c:pt>
                <c:pt idx="15">
                  <c:v>4</c:v>
                </c:pt>
                <c:pt idx="16">
                  <c:v>4</c:v>
                </c:pt>
                <c:pt idx="17">
                  <c:v>5</c:v>
                </c:pt>
                <c:pt idx="18">
                  <c:v>3</c:v>
                </c:pt>
                <c:pt idx="19">
                  <c:v>2</c:v>
                </c:pt>
                <c:pt idx="20">
                  <c:v>0</c:v>
                </c:pt>
                <c:pt idx="21">
                  <c:v>2</c:v>
                </c:pt>
              </c:numCache>
            </c:numRef>
          </c:yVal>
          <c:smooth val="0"/>
          <c:extLst>
            <c:ext xmlns:c16="http://schemas.microsoft.com/office/drawing/2014/chart" uri="{C3380CC4-5D6E-409C-BE32-E72D297353CC}">
              <c16:uniqueId val="{00000001-14A8-4B53-BCCC-040078F6AC84}"/>
            </c:ext>
          </c:extLst>
        </c:ser>
        <c:ser>
          <c:idx val="2"/>
          <c:order val="2"/>
          <c:tx>
            <c:strRef>
              <c:f>'61'!$E$6</c:f>
              <c:strCache>
                <c:ptCount val="1"/>
                <c:pt idx="0">
                  <c:v>Chlorambucil / Obinutuzumab (CO)</c:v>
                </c:pt>
              </c:strCache>
            </c:strRef>
          </c:tx>
          <c:spPr>
            <a:ln w="19050" cap="rnd">
              <a:noFill/>
              <a:round/>
            </a:ln>
            <a:effectLst/>
          </c:spPr>
          <c:marker>
            <c:symbol val="circle"/>
            <c:size val="5"/>
            <c:spPr>
              <a:solidFill>
                <a:schemeClr val="accent3"/>
              </a:solidFill>
              <a:ln w="9525">
                <a:solidFill>
                  <a:schemeClr val="accent3"/>
                </a:solidFill>
              </a:ln>
              <a:effectLst/>
            </c:spPr>
          </c:marker>
          <c:xVal>
            <c:numRef>
              <c:f>'61'!$B$7:$B$28</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'61'!$E$7:$E$28</c:f>
              <c:numCache>
                <c:formatCode>General</c:formatCode>
                <c:ptCount val="22"/>
                <c:pt idx="0">
                  <c:v>1</c:v>
                </c:pt>
                <c:pt idx="1">
                  <c:v>0</c:v>
                </c:pt>
                <c:pt idx="2">
                  <c:v>1</c:v>
                </c:pt>
                <c:pt idx="3">
                  <c:v>0</c:v>
                </c:pt>
                <c:pt idx="4">
                  <c:v>0</c:v>
                </c:pt>
                <c:pt idx="5">
                  <c:v>0</c:v>
                </c:pt>
                <c:pt idx="6">
                  <c:v>0</c:v>
                </c:pt>
                <c:pt idx="7">
                  <c:v>1</c:v>
                </c:pt>
                <c:pt idx="8">
                  <c:v>0</c:v>
                </c:pt>
                <c:pt idx="9">
                  <c:v>0</c:v>
                </c:pt>
                <c:pt idx="10">
                  <c:v>0</c:v>
                </c:pt>
                <c:pt idx="11">
                  <c:v>1</c:v>
                </c:pt>
                <c:pt idx="12">
                  <c:v>0</c:v>
                </c:pt>
                <c:pt idx="13">
                  <c:v>0</c:v>
                </c:pt>
                <c:pt idx="14">
                  <c:v>1</c:v>
                </c:pt>
                <c:pt idx="15">
                  <c:v>1</c:v>
                </c:pt>
                <c:pt idx="16">
                  <c:v>0</c:v>
                </c:pt>
                <c:pt idx="17">
                  <c:v>4</c:v>
                </c:pt>
                <c:pt idx="18">
                  <c:v>2</c:v>
                </c:pt>
                <c:pt idx="19">
                  <c:v>3</c:v>
                </c:pt>
                <c:pt idx="20">
                  <c:v>1</c:v>
                </c:pt>
                <c:pt idx="21">
                  <c:v>0</c:v>
                </c:pt>
              </c:numCache>
            </c:numRef>
          </c:yVal>
          <c:smooth val="0"/>
          <c:extLst>
            <c:ext xmlns:c16="http://schemas.microsoft.com/office/drawing/2014/chart" uri="{C3380CC4-5D6E-409C-BE32-E72D297353CC}">
              <c16:uniqueId val="{00000002-14A8-4B53-BCCC-040078F6AC84}"/>
            </c:ext>
          </c:extLst>
        </c:ser>
        <c:ser>
          <c:idx val="3"/>
          <c:order val="3"/>
          <c:tx>
            <c:strRef>
              <c:f>'61'!$F$6</c:f>
              <c:strCache>
                <c:ptCount val="1"/>
                <c:pt idx="0">
                  <c:v>Ibrutinib</c:v>
                </c:pt>
              </c:strCache>
            </c:strRef>
          </c:tx>
          <c:spPr>
            <a:ln w="19050" cap="rnd">
              <a:noFill/>
              <a:round/>
            </a:ln>
            <a:effectLst/>
          </c:spPr>
          <c:marker>
            <c:symbol val="circle"/>
            <c:size val="5"/>
            <c:spPr>
              <a:solidFill>
                <a:schemeClr val="accent4"/>
              </a:solidFill>
              <a:ln w="9525">
                <a:solidFill>
                  <a:schemeClr val="accent4"/>
                </a:solidFill>
              </a:ln>
              <a:effectLst/>
            </c:spPr>
          </c:marker>
          <c:xVal>
            <c:numRef>
              <c:f>'61'!$B$7:$B$28</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'61'!$F$7:$F$28</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1</c:v>
                </c:pt>
                <c:pt idx="12">
                  <c:v>0</c:v>
                </c:pt>
                <c:pt idx="13">
                  <c:v>6</c:v>
                </c:pt>
                <c:pt idx="14">
                  <c:v>11</c:v>
                </c:pt>
                <c:pt idx="15">
                  <c:v>7</c:v>
                </c:pt>
                <c:pt idx="16">
                  <c:v>7</c:v>
                </c:pt>
                <c:pt idx="17">
                  <c:v>19</c:v>
                </c:pt>
                <c:pt idx="18">
                  <c:v>18</c:v>
                </c:pt>
                <c:pt idx="19">
                  <c:v>15</c:v>
                </c:pt>
                <c:pt idx="20">
                  <c:v>4</c:v>
                </c:pt>
                <c:pt idx="21">
                  <c:v>0</c:v>
                </c:pt>
              </c:numCache>
            </c:numRef>
          </c:yVal>
          <c:smooth val="0"/>
          <c:extLst>
            <c:ext xmlns:c16="http://schemas.microsoft.com/office/drawing/2014/chart" uri="{C3380CC4-5D6E-409C-BE32-E72D297353CC}">
              <c16:uniqueId val="{00000003-14A8-4B53-BCCC-040078F6AC84}"/>
            </c:ext>
          </c:extLst>
        </c:ser>
        <c:ser>
          <c:idx val="4"/>
          <c:order val="4"/>
          <c:tx>
            <c:strRef>
              <c:f>'61'!$G$6</c:f>
              <c:strCache>
                <c:ptCount val="1"/>
                <c:pt idx="0">
                  <c:v>Venetoclax</c:v>
                </c:pt>
              </c:strCache>
            </c:strRef>
          </c:tx>
          <c:spPr>
            <a:ln w="19050" cap="rnd">
              <a:noFill/>
              <a:round/>
            </a:ln>
            <a:effectLst/>
          </c:spPr>
          <c:marker>
            <c:symbol val="circle"/>
            <c:size val="5"/>
            <c:spPr>
              <a:solidFill>
                <a:schemeClr val="accent5"/>
              </a:solidFill>
              <a:ln w="9525">
                <a:solidFill>
                  <a:schemeClr val="accent5"/>
                </a:solidFill>
              </a:ln>
              <a:effectLst/>
            </c:spPr>
          </c:marker>
          <c:xVal>
            <c:numRef>
              <c:f>'61'!$B$7:$B$28</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'61'!$G$7:$G$28</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0</c:v>
                </c:pt>
                <c:pt idx="15">
                  <c:v>2</c:v>
                </c:pt>
                <c:pt idx="16">
                  <c:v>3</c:v>
                </c:pt>
                <c:pt idx="17">
                  <c:v>1</c:v>
                </c:pt>
                <c:pt idx="18">
                  <c:v>12</c:v>
                </c:pt>
                <c:pt idx="19">
                  <c:v>6</c:v>
                </c:pt>
                <c:pt idx="20">
                  <c:v>9</c:v>
                </c:pt>
                <c:pt idx="21">
                  <c:v>2</c:v>
                </c:pt>
              </c:numCache>
            </c:numRef>
          </c:yVal>
          <c:smooth val="0"/>
          <c:extLst>
            <c:ext xmlns:c16="http://schemas.microsoft.com/office/drawing/2014/chart" uri="{C3380CC4-5D6E-409C-BE32-E72D297353CC}">
              <c16:uniqueId val="{00000004-14A8-4B53-BCCC-040078F6AC84}"/>
            </c:ext>
          </c:extLst>
        </c:ser>
        <c:ser>
          <c:idx val="5"/>
          <c:order val="5"/>
          <c:tx>
            <c:strRef>
              <c:f>'61'!$H$6</c:f>
              <c:strCache>
                <c:ptCount val="1"/>
                <c:pt idx="0">
                  <c:v>Acalabrutinib </c:v>
                </c:pt>
              </c:strCache>
            </c:strRef>
          </c:tx>
          <c:spPr>
            <a:ln w="19050" cap="rnd">
              <a:noFill/>
              <a:round/>
            </a:ln>
            <a:effectLst/>
          </c:spPr>
          <c:marker>
            <c:symbol val="circle"/>
            <c:size val="5"/>
            <c:spPr>
              <a:solidFill>
                <a:schemeClr val="accent6"/>
              </a:solidFill>
              <a:ln w="9525">
                <a:solidFill>
                  <a:schemeClr val="accent6"/>
                </a:solidFill>
              </a:ln>
              <a:effectLst/>
            </c:spPr>
          </c:marker>
          <c:xVal>
            <c:numRef>
              <c:f>'61'!$B$7:$B$28</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'61'!$H$7:$H$28</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1</c:v>
                </c:pt>
                <c:pt idx="13">
                  <c:v>1</c:v>
                </c:pt>
                <c:pt idx="14">
                  <c:v>0</c:v>
                </c:pt>
                <c:pt idx="15">
                  <c:v>2</c:v>
                </c:pt>
                <c:pt idx="16">
                  <c:v>0</c:v>
                </c:pt>
                <c:pt idx="17">
                  <c:v>0</c:v>
                </c:pt>
                <c:pt idx="18">
                  <c:v>0</c:v>
                </c:pt>
                <c:pt idx="19">
                  <c:v>9</c:v>
                </c:pt>
                <c:pt idx="20">
                  <c:v>25</c:v>
                </c:pt>
                <c:pt idx="21">
                  <c:v>13</c:v>
                </c:pt>
              </c:numCache>
            </c:numRef>
          </c:yVal>
          <c:smooth val="0"/>
          <c:extLst>
            <c:ext xmlns:c16="http://schemas.microsoft.com/office/drawing/2014/chart" uri="{C3380CC4-5D6E-409C-BE32-E72D297353CC}">
              <c16:uniqueId val="{00000005-14A8-4B53-BCCC-040078F6AC84}"/>
            </c:ext>
          </c:extLst>
        </c:ser>
        <c:ser>
          <c:idx val="6"/>
          <c:order val="6"/>
          <c:tx>
            <c:strRef>
              <c:f>'61'!$I$6</c:f>
              <c:strCache>
                <c:ptCount val="1"/>
                <c:pt idx="0">
                  <c:v>Venetoclax and rituximab </c:v>
                </c:pt>
              </c:strCache>
            </c:strRef>
          </c:tx>
          <c:spPr>
            <a:ln w="19050" cap="rnd">
              <a:noFill/>
              <a:round/>
            </a:ln>
            <a:effectLst/>
          </c:spPr>
          <c:marker>
            <c:symbol val="circle"/>
            <c:size val="5"/>
            <c:spPr>
              <a:solidFill>
                <a:schemeClr val="accent1">
                  <a:lumMod val="60000"/>
                </a:schemeClr>
              </a:solidFill>
              <a:ln w="9525">
                <a:solidFill>
                  <a:schemeClr val="accent1">
                    <a:lumMod val="60000"/>
                  </a:schemeClr>
                </a:solidFill>
              </a:ln>
              <a:effectLst/>
            </c:spPr>
          </c:marker>
          <c:xVal>
            <c:numRef>
              <c:f>'61'!$B$7:$B$28</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'61'!$I$7:$I$28</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c:v>
                </c:pt>
                <c:pt idx="19">
                  <c:v>0</c:v>
                </c:pt>
                <c:pt idx="20">
                  <c:v>8</c:v>
                </c:pt>
                <c:pt idx="21">
                  <c:v>5</c:v>
                </c:pt>
              </c:numCache>
            </c:numRef>
          </c:yVal>
          <c:smooth val="0"/>
          <c:extLst>
            <c:ext xmlns:c16="http://schemas.microsoft.com/office/drawing/2014/chart" uri="{C3380CC4-5D6E-409C-BE32-E72D297353CC}">
              <c16:uniqueId val="{00000006-14A8-4B53-BCCC-040078F6AC84}"/>
            </c:ext>
          </c:extLst>
        </c:ser>
        <c:ser>
          <c:idx val="7"/>
          <c:order val="7"/>
          <c:tx>
            <c:strRef>
              <c:f>'61'!$J$6</c:f>
              <c:strCache>
                <c:ptCount val="1"/>
                <c:pt idx="0">
                  <c:v>Venetoclax and Obinutuzimab </c:v>
                </c:pt>
              </c:strCache>
            </c:strRef>
          </c:tx>
          <c:spPr>
            <a:ln w="19050" cap="rnd">
              <a:noFill/>
              <a:round/>
            </a:ln>
            <a:effectLst/>
          </c:spPr>
          <c:marker>
            <c:symbol val="circle"/>
            <c:size val="5"/>
            <c:spPr>
              <a:solidFill>
                <a:schemeClr val="accent2">
                  <a:lumMod val="60000"/>
                </a:schemeClr>
              </a:solidFill>
              <a:ln w="9525">
                <a:solidFill>
                  <a:schemeClr val="accent2">
                    <a:lumMod val="60000"/>
                  </a:schemeClr>
                </a:solidFill>
              </a:ln>
              <a:effectLst/>
            </c:spPr>
          </c:marker>
          <c:xVal>
            <c:numRef>
              <c:f>'61'!$B$7:$B$28</c:f>
              <c:numCache>
                <c:formatCode>General</c:formatCod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numCache>
            </c:numRef>
          </c:xVal>
          <c:yVal>
            <c:numRef>
              <c:f>'61'!$J$7:$J$28</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27</c:v>
                </c:pt>
                <c:pt idx="21">
                  <c:v>8</c:v>
                </c:pt>
              </c:numCache>
            </c:numRef>
          </c:yVal>
          <c:smooth val="0"/>
          <c:extLst>
            <c:ext xmlns:c16="http://schemas.microsoft.com/office/drawing/2014/chart" uri="{C3380CC4-5D6E-409C-BE32-E72D297353CC}">
              <c16:uniqueId val="{00000007-14A8-4B53-BCCC-040078F6AC84}"/>
            </c:ext>
          </c:extLst>
        </c:ser>
        <c:dLbls>
          <c:showLegendKey val="0"/>
          <c:showVal val="0"/>
          <c:showCatName val="0"/>
          <c:showSerName val="0"/>
          <c:showPercent val="0"/>
          <c:showBubbleSize val="0"/>
        </c:dLbls>
        <c:axId val="127868831"/>
        <c:axId val="127867167"/>
      </c:scatterChart>
      <c:valAx>
        <c:axId val="127868831"/>
        <c:scaling>
          <c:orientation val="minMax"/>
          <c:max val="2022"/>
          <c:min val="2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867167"/>
        <c:crosses val="autoZero"/>
        <c:crossBetween val="midCat"/>
        <c:majorUnit val="1"/>
      </c:valAx>
      <c:valAx>
        <c:axId val="127867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86883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Score /10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Remission</c:v>
                </c:pt>
                <c:pt idx="1">
                  <c:v>Treatment</c:v>
                </c:pt>
                <c:pt idx="2">
                  <c:v>Active Monitoring </c:v>
                </c:pt>
              </c:strCache>
            </c:strRef>
          </c:cat>
          <c:val>
            <c:numRef>
              <c:f>Sheet1!$B$2:$B$4</c:f>
              <c:numCache>
                <c:formatCode>General</c:formatCode>
                <c:ptCount val="3"/>
                <c:pt idx="0">
                  <c:v>8.18</c:v>
                </c:pt>
                <c:pt idx="1">
                  <c:v>8.2899999999999991</c:v>
                </c:pt>
                <c:pt idx="2">
                  <c:v>6.52</c:v>
                </c:pt>
              </c:numCache>
            </c:numRef>
          </c:val>
          <c:extLst>
            <c:ext xmlns:c16="http://schemas.microsoft.com/office/drawing/2014/chart" uri="{C3380CC4-5D6E-409C-BE32-E72D297353CC}">
              <c16:uniqueId val="{00000000-0BBB-4440-B311-4BB3C236EE01}"/>
            </c:ext>
          </c:extLst>
        </c:ser>
        <c:dLbls>
          <c:dLblPos val="outEnd"/>
          <c:showLegendKey val="0"/>
          <c:showVal val="1"/>
          <c:showCatName val="0"/>
          <c:showSerName val="0"/>
          <c:showPercent val="0"/>
          <c:showBubbleSize val="0"/>
        </c:dLbls>
        <c:gapWidth val="182"/>
        <c:axId val="861894127"/>
        <c:axId val="861905775"/>
      </c:barChart>
      <c:catAx>
        <c:axId val="8618941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905775"/>
        <c:crosses val="autoZero"/>
        <c:auto val="1"/>
        <c:lblAlgn val="ctr"/>
        <c:lblOffset val="100"/>
        <c:noMultiLvlLbl val="0"/>
      </c:catAx>
      <c:valAx>
        <c:axId val="861905775"/>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894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Score /10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550991854039225"/>
          <c:y val="0.11714848678054167"/>
          <c:w val="0.79672165342874901"/>
          <c:h val="0.78392177382649908"/>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Male</c:v>
                </c:pt>
                <c:pt idx="1">
                  <c:v>Female</c:v>
                </c:pt>
              </c:strCache>
            </c:strRef>
          </c:cat>
          <c:val>
            <c:numRef>
              <c:f>Sheet1!$B$2:$B$3</c:f>
              <c:numCache>
                <c:formatCode>General</c:formatCode>
                <c:ptCount val="2"/>
                <c:pt idx="0">
                  <c:v>7.51</c:v>
                </c:pt>
                <c:pt idx="1">
                  <c:v>7.02</c:v>
                </c:pt>
              </c:numCache>
            </c:numRef>
          </c:val>
          <c:extLst>
            <c:ext xmlns:c16="http://schemas.microsoft.com/office/drawing/2014/chart" uri="{C3380CC4-5D6E-409C-BE32-E72D297353CC}">
              <c16:uniqueId val="{00000000-0BBB-4440-B311-4BB3C236EE01}"/>
            </c:ext>
          </c:extLst>
        </c:ser>
        <c:dLbls>
          <c:dLblPos val="outEnd"/>
          <c:showLegendKey val="0"/>
          <c:showVal val="1"/>
          <c:showCatName val="0"/>
          <c:showSerName val="0"/>
          <c:showPercent val="0"/>
          <c:showBubbleSize val="0"/>
        </c:dLbls>
        <c:gapWidth val="182"/>
        <c:axId val="861894127"/>
        <c:axId val="861905775"/>
      </c:barChart>
      <c:catAx>
        <c:axId val="861894127"/>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Gender</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905775"/>
        <c:crosses val="autoZero"/>
        <c:auto val="1"/>
        <c:lblAlgn val="ctr"/>
        <c:lblOffset val="100"/>
        <c:noMultiLvlLbl val="0"/>
      </c:catAx>
      <c:valAx>
        <c:axId val="861905775"/>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Score</a:t>
                </a:r>
                <a:r>
                  <a:rPr lang="en-GB" baseline="0" dirty="0"/>
                  <a:t> /10</a:t>
                </a:r>
                <a:endParaRPr lang="en-GB"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894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Ethnicity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 / multiple ethnic groups</c:v>
                </c:pt>
                <c:pt idx="2">
                  <c:v>Asian and Asian British</c:v>
                </c:pt>
                <c:pt idx="3">
                  <c:v>Black, black British, Caribbean or African</c:v>
                </c:pt>
                <c:pt idx="4">
                  <c:v>Other ethnic group</c:v>
                </c:pt>
                <c:pt idx="5">
                  <c:v>Prefer not to say</c:v>
                </c:pt>
              </c:strCache>
            </c:strRef>
          </c:cat>
          <c:val>
            <c:numRef>
              <c:f>Sheet1!$B$2:$B$7</c:f>
              <c:numCache>
                <c:formatCode>General</c:formatCode>
                <c:ptCount val="6"/>
                <c:pt idx="0">
                  <c:v>683</c:v>
                </c:pt>
                <c:pt idx="1">
                  <c:v>4</c:v>
                </c:pt>
                <c:pt idx="2">
                  <c:v>5</c:v>
                </c:pt>
                <c:pt idx="3">
                  <c:v>0</c:v>
                </c:pt>
                <c:pt idx="4">
                  <c:v>5</c:v>
                </c:pt>
                <c:pt idx="5">
                  <c:v>5</c:v>
                </c:pt>
              </c:numCache>
            </c:numRef>
          </c:val>
          <c:extLst>
            <c:ext xmlns:c16="http://schemas.microsoft.com/office/drawing/2014/chart" uri="{C3380CC4-5D6E-409C-BE32-E72D297353CC}">
              <c16:uniqueId val="{00000000-33E2-4B9B-A924-5A137A87840B}"/>
            </c:ext>
          </c:extLst>
        </c:ser>
        <c:dLbls>
          <c:showLegendKey val="0"/>
          <c:showVal val="0"/>
          <c:showCatName val="0"/>
          <c:showSerName val="0"/>
          <c:showPercent val="0"/>
          <c:showBubbleSize val="0"/>
        </c:dLbls>
        <c:gapWidth val="219"/>
        <c:overlap val="-27"/>
        <c:axId val="751392015"/>
        <c:axId val="751377871"/>
      </c:barChart>
      <c:catAx>
        <c:axId val="751392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377871"/>
        <c:crosses val="autoZero"/>
        <c:auto val="1"/>
        <c:lblAlgn val="ctr"/>
        <c:lblOffset val="100"/>
        <c:noMultiLvlLbl val="0"/>
      </c:catAx>
      <c:valAx>
        <c:axId val="751377871"/>
        <c:scaling>
          <c:orientation val="minMax"/>
          <c:max val="7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51392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Score /10</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550991854039225"/>
          <c:y val="0.11714848678054167"/>
          <c:w val="0.79672165342874901"/>
          <c:h val="0.78392177382649908"/>
        </c:manualLayout>
      </c:layout>
      <c:barChart>
        <c:barDir val="bar"/>
        <c:grouping val="clustered"/>
        <c:varyColors val="0"/>
        <c:ser>
          <c:idx val="0"/>
          <c:order val="0"/>
          <c:tx>
            <c:strRef>
              <c:f>Sheet1!$B$1</c:f>
              <c:strCache>
                <c:ptCount val="1"/>
                <c:pt idx="0">
                  <c:v>score /10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31-40</c:v>
                </c:pt>
                <c:pt idx="1">
                  <c:v>41-50</c:v>
                </c:pt>
                <c:pt idx="2">
                  <c:v>51-60</c:v>
                </c:pt>
                <c:pt idx="3">
                  <c:v>61-70</c:v>
                </c:pt>
                <c:pt idx="4">
                  <c:v>71+</c:v>
                </c:pt>
              </c:strCache>
            </c:strRef>
          </c:cat>
          <c:val>
            <c:numRef>
              <c:f>Sheet1!$B$2:$B$6</c:f>
              <c:numCache>
                <c:formatCode>General</c:formatCode>
                <c:ptCount val="5"/>
                <c:pt idx="0">
                  <c:v>8</c:v>
                </c:pt>
                <c:pt idx="1">
                  <c:v>6.96</c:v>
                </c:pt>
                <c:pt idx="2">
                  <c:v>6.72</c:v>
                </c:pt>
                <c:pt idx="3">
                  <c:v>7.29</c:v>
                </c:pt>
                <c:pt idx="4">
                  <c:v>7.51</c:v>
                </c:pt>
              </c:numCache>
            </c:numRef>
          </c:val>
          <c:extLst>
            <c:ext xmlns:c16="http://schemas.microsoft.com/office/drawing/2014/chart" uri="{C3380CC4-5D6E-409C-BE32-E72D297353CC}">
              <c16:uniqueId val="{00000000-2721-4A5B-AC8D-D2A2816A49AD}"/>
            </c:ext>
          </c:extLst>
        </c:ser>
        <c:dLbls>
          <c:dLblPos val="outEnd"/>
          <c:showLegendKey val="0"/>
          <c:showVal val="1"/>
          <c:showCatName val="0"/>
          <c:showSerName val="0"/>
          <c:showPercent val="0"/>
          <c:showBubbleSize val="0"/>
        </c:dLbls>
        <c:gapWidth val="182"/>
        <c:axId val="861894127"/>
        <c:axId val="861905775"/>
      </c:barChart>
      <c:catAx>
        <c:axId val="861894127"/>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Age group</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905775"/>
        <c:crosses val="autoZero"/>
        <c:auto val="1"/>
        <c:lblAlgn val="ctr"/>
        <c:lblOffset val="100"/>
        <c:noMultiLvlLbl val="0"/>
      </c:catAx>
      <c:valAx>
        <c:axId val="861905775"/>
        <c:scaling>
          <c:orientation val="minMax"/>
          <c:max val="10"/>
        </c:scaling>
        <c:delete val="0"/>
        <c:axPos val="b"/>
        <c:majorGridlines>
          <c:spPr>
            <a:ln w="9525" cap="flat" cmpd="sng" algn="ctr">
              <a:solidFill>
                <a:schemeClr val="tx1">
                  <a:lumMod val="15000"/>
                  <a:lumOff val="85000"/>
                </a:schemeClr>
              </a:solidFill>
              <a:round/>
            </a:ln>
            <a:effectLst/>
          </c:spPr>
        </c:majorGridlines>
        <c:title>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8941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Flu vaccination in past year</c:v>
                </c:pt>
                <c:pt idx="1">
                  <c:v>Pneumonia Vaccination - Prevenar 13</c:v>
                </c:pt>
                <c:pt idx="2">
                  <c:v>Pneumonia Vaccination - Pneumovax (2 months after Previnar)</c:v>
                </c:pt>
                <c:pt idx="3">
                  <c:v>Pneumonia Vaccination - repeat Pneumovax every 5 years</c:v>
                </c:pt>
                <c:pt idx="4">
                  <c:v>Meningococcal C and Haemophilus B Vaccination</c:v>
                </c:pt>
                <c:pt idx="5">
                  <c:v>Menitorix</c:v>
                </c:pt>
                <c:pt idx="6">
                  <c:v>Shingrix</c:v>
                </c:pt>
                <c:pt idx="7">
                  <c:v>Covid vaccine – dose 1</c:v>
                </c:pt>
                <c:pt idx="8">
                  <c:v>Covid vaccine – dose 2</c:v>
                </c:pt>
                <c:pt idx="9">
                  <c:v>Covid vaccine – dose 3</c:v>
                </c:pt>
                <c:pt idx="10">
                  <c:v>Covid Booster</c:v>
                </c:pt>
                <c:pt idx="11">
                  <c:v>Trial Covid vaccine – dose 1</c:v>
                </c:pt>
                <c:pt idx="12">
                  <c:v>Trial Covid vaccine – dose 2</c:v>
                </c:pt>
              </c:strCache>
            </c:strRef>
          </c:cat>
          <c:val>
            <c:numRef>
              <c:f>Sheet1!$B$2:$B$14</c:f>
              <c:numCache>
                <c:formatCode>0%</c:formatCode>
                <c:ptCount val="13"/>
                <c:pt idx="0">
                  <c:v>0.96</c:v>
                </c:pt>
                <c:pt idx="1">
                  <c:v>0.47</c:v>
                </c:pt>
                <c:pt idx="2">
                  <c:v>0.22</c:v>
                </c:pt>
                <c:pt idx="3">
                  <c:v>0.23</c:v>
                </c:pt>
                <c:pt idx="4">
                  <c:v>0.16</c:v>
                </c:pt>
                <c:pt idx="5">
                  <c:v>0.02</c:v>
                </c:pt>
                <c:pt idx="6">
                  <c:v>0.19</c:v>
                </c:pt>
                <c:pt idx="7">
                  <c:v>0.98</c:v>
                </c:pt>
                <c:pt idx="8">
                  <c:v>0.98</c:v>
                </c:pt>
                <c:pt idx="9">
                  <c:v>0.94</c:v>
                </c:pt>
                <c:pt idx="10">
                  <c:v>0.89</c:v>
                </c:pt>
                <c:pt idx="11">
                  <c:v>0.01</c:v>
                </c:pt>
                <c:pt idx="12">
                  <c:v>0</c:v>
                </c:pt>
              </c:numCache>
            </c:numRef>
          </c:val>
          <c:extLst>
            <c:ext xmlns:c16="http://schemas.microsoft.com/office/drawing/2014/chart" uri="{C3380CC4-5D6E-409C-BE32-E72D297353CC}">
              <c16:uniqueId val="{00000000-5A24-413E-BE32-551AE47C751B}"/>
            </c:ext>
          </c:extLst>
        </c:ser>
        <c:dLbls>
          <c:dLblPos val="outEnd"/>
          <c:showLegendKey val="0"/>
          <c:showVal val="1"/>
          <c:showCatName val="0"/>
          <c:showSerName val="0"/>
          <c:showPercent val="0"/>
          <c:showBubbleSize val="0"/>
        </c:dLbls>
        <c:gapWidth val="182"/>
        <c:axId val="861957775"/>
        <c:axId val="861964847"/>
      </c:barChart>
      <c:catAx>
        <c:axId val="861957775"/>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964847"/>
        <c:crosses val="autoZero"/>
        <c:auto val="1"/>
        <c:lblAlgn val="ctr"/>
        <c:lblOffset val="100"/>
        <c:noMultiLvlLbl val="0"/>
      </c:catAx>
      <c:valAx>
        <c:axId val="861964847"/>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957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Have you had Covid?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82-49F5-B4FA-AD632DDDF9A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82-49F5-B4FA-AD632DDDF9A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182-49F5-B4FA-AD632DDDF9A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DK</c:v>
                </c:pt>
              </c:strCache>
            </c:strRef>
          </c:cat>
          <c:val>
            <c:numRef>
              <c:f>Sheet1!$B$2:$B$4</c:f>
              <c:numCache>
                <c:formatCode>0%</c:formatCode>
                <c:ptCount val="3"/>
                <c:pt idx="0">
                  <c:v>0.3</c:v>
                </c:pt>
                <c:pt idx="1">
                  <c:v>0.65</c:v>
                </c:pt>
                <c:pt idx="2">
                  <c:v>0.05</c:v>
                </c:pt>
              </c:numCache>
            </c:numRef>
          </c:val>
          <c:extLst>
            <c:ext xmlns:c16="http://schemas.microsoft.com/office/drawing/2014/chart" uri="{C3380CC4-5D6E-409C-BE32-E72D297353CC}">
              <c16:uniqueId val="{00000000-8F4F-485C-8BEB-610E137F8AC0}"/>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Of</a:t>
            </a:r>
            <a:r>
              <a:rPr lang="en-GB" baseline="0" dirty="0"/>
              <a:t> the 30% who have had Covid, do you have any ongoing symptoms?</a:t>
            </a:r>
            <a:endParaRPr lang="en-GB"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1-3723-461F-90DB-E0E64593A58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3723-461F-90DB-E0E64593A58A}"/>
              </c:ext>
            </c:extLst>
          </c:dPt>
          <c:dPt>
            <c:idx val="2"/>
            <c:bubble3D val="0"/>
            <c:spPr>
              <a:solidFill>
                <a:schemeClr val="accent5">
                  <a:tint val="65000"/>
                </a:schemeClr>
              </a:solidFill>
              <a:ln w="19050">
                <a:solidFill>
                  <a:schemeClr val="lt1"/>
                </a:solidFill>
              </a:ln>
              <a:effectLst/>
            </c:spPr>
            <c:extLst>
              <c:ext xmlns:c16="http://schemas.microsoft.com/office/drawing/2014/chart" uri="{C3380CC4-5D6E-409C-BE32-E72D297353CC}">
                <c16:uniqueId val="{00000005-3723-461F-90DB-E0E64593A58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DK</c:v>
                </c:pt>
              </c:strCache>
            </c:strRef>
          </c:cat>
          <c:val>
            <c:numRef>
              <c:f>Sheet1!$B$2:$B$4</c:f>
              <c:numCache>
                <c:formatCode>0%</c:formatCode>
                <c:ptCount val="3"/>
                <c:pt idx="0">
                  <c:v>0.27</c:v>
                </c:pt>
                <c:pt idx="1">
                  <c:v>0.56000000000000005</c:v>
                </c:pt>
                <c:pt idx="2">
                  <c:v>0.16</c:v>
                </c:pt>
              </c:numCache>
            </c:numRef>
          </c:val>
          <c:extLst>
            <c:ext xmlns:c16="http://schemas.microsoft.com/office/drawing/2014/chart" uri="{C3380CC4-5D6E-409C-BE32-E72D297353CC}">
              <c16:uniqueId val="{00000006-3723-461F-90DB-E0E64593A58A}"/>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Services</a:t>
            </a:r>
            <a:r>
              <a:rPr lang="en-US" baseline="0" dirty="0"/>
              <a:t> respondents are aware of and have accessed</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Aware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CLL Support website</c:v>
                </c:pt>
                <c:pt idx="1">
                  <c:v>Online webinars</c:v>
                </c:pt>
                <c:pt idx="2">
                  <c:v>Electronic newsletter</c:v>
                </c:pt>
                <c:pt idx="3">
                  <c:v>Members Booklet</c:v>
                </c:pt>
                <c:pt idx="4">
                  <c:v>Conferences</c:v>
                </c:pt>
                <c:pt idx="5">
                  <c:v>Health Unlocked CLL Forum</c:v>
                </c:pt>
                <c:pt idx="6">
                  <c:v>Telephone Helpline</c:v>
                </c:pt>
                <c:pt idx="7">
                  <c:v>Our lobbying Campaigns</c:v>
                </c:pt>
                <c:pt idx="8">
                  <c:v>Under 60s WhatsApp group</c:v>
                </c:pt>
                <c:pt idx="9">
                  <c:v>ACT emotional support online resource</c:v>
                </c:pt>
                <c:pt idx="10">
                  <c:v>Champions Group</c:v>
                </c:pt>
              </c:strCache>
            </c:strRef>
          </c:cat>
          <c:val>
            <c:numRef>
              <c:f>Sheet1!$B$2:$B$12</c:f>
              <c:numCache>
                <c:formatCode>General</c:formatCode>
                <c:ptCount val="11"/>
                <c:pt idx="0">
                  <c:v>588</c:v>
                </c:pt>
                <c:pt idx="1">
                  <c:v>548</c:v>
                </c:pt>
                <c:pt idx="2">
                  <c:v>448</c:v>
                </c:pt>
                <c:pt idx="3">
                  <c:v>388</c:v>
                </c:pt>
                <c:pt idx="4">
                  <c:v>356</c:v>
                </c:pt>
                <c:pt idx="5">
                  <c:v>346</c:v>
                </c:pt>
                <c:pt idx="6">
                  <c:v>293</c:v>
                </c:pt>
                <c:pt idx="7">
                  <c:v>244</c:v>
                </c:pt>
                <c:pt idx="8">
                  <c:v>160</c:v>
                </c:pt>
                <c:pt idx="9">
                  <c:v>90</c:v>
                </c:pt>
                <c:pt idx="10">
                  <c:v>87</c:v>
                </c:pt>
              </c:numCache>
            </c:numRef>
          </c:val>
          <c:extLst>
            <c:ext xmlns:c16="http://schemas.microsoft.com/office/drawing/2014/chart" uri="{C3380CC4-5D6E-409C-BE32-E72D297353CC}">
              <c16:uniqueId val="{00000000-9213-41D8-A3AE-59C3B27F1819}"/>
            </c:ext>
          </c:extLst>
        </c:ser>
        <c:ser>
          <c:idx val="1"/>
          <c:order val="1"/>
          <c:tx>
            <c:strRef>
              <c:f>Sheet1!$C$1</c:f>
              <c:strCache>
                <c:ptCount val="1"/>
                <c:pt idx="0">
                  <c:v>Accessed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CLL Support website</c:v>
                </c:pt>
                <c:pt idx="1">
                  <c:v>Online webinars</c:v>
                </c:pt>
                <c:pt idx="2">
                  <c:v>Electronic newsletter</c:v>
                </c:pt>
                <c:pt idx="3">
                  <c:v>Members Booklet</c:v>
                </c:pt>
                <c:pt idx="4">
                  <c:v>Conferences</c:v>
                </c:pt>
                <c:pt idx="5">
                  <c:v>Health Unlocked CLL Forum</c:v>
                </c:pt>
                <c:pt idx="6">
                  <c:v>Telephone Helpline</c:v>
                </c:pt>
                <c:pt idx="7">
                  <c:v>Our lobbying Campaigns</c:v>
                </c:pt>
                <c:pt idx="8">
                  <c:v>Under 60s WhatsApp group</c:v>
                </c:pt>
                <c:pt idx="9">
                  <c:v>ACT emotional support online resource</c:v>
                </c:pt>
                <c:pt idx="10">
                  <c:v>Champions Group</c:v>
                </c:pt>
              </c:strCache>
            </c:strRef>
          </c:cat>
          <c:val>
            <c:numRef>
              <c:f>Sheet1!$C$2:$C$12</c:f>
              <c:numCache>
                <c:formatCode>General</c:formatCode>
                <c:ptCount val="11"/>
                <c:pt idx="0">
                  <c:v>486</c:v>
                </c:pt>
                <c:pt idx="1">
                  <c:v>376</c:v>
                </c:pt>
                <c:pt idx="2">
                  <c:v>403</c:v>
                </c:pt>
                <c:pt idx="3">
                  <c:v>323</c:v>
                </c:pt>
                <c:pt idx="4">
                  <c:v>192</c:v>
                </c:pt>
                <c:pt idx="5">
                  <c:v>262</c:v>
                </c:pt>
                <c:pt idx="6">
                  <c:v>58</c:v>
                </c:pt>
                <c:pt idx="7">
                  <c:v>67</c:v>
                </c:pt>
                <c:pt idx="8">
                  <c:v>61</c:v>
                </c:pt>
                <c:pt idx="9">
                  <c:v>23</c:v>
                </c:pt>
                <c:pt idx="10">
                  <c:v>31</c:v>
                </c:pt>
              </c:numCache>
            </c:numRef>
          </c:val>
          <c:extLst>
            <c:ext xmlns:c16="http://schemas.microsoft.com/office/drawing/2014/chart" uri="{C3380CC4-5D6E-409C-BE32-E72D297353CC}">
              <c16:uniqueId val="{00000001-9213-41D8-A3AE-59C3B27F1819}"/>
            </c:ext>
          </c:extLst>
        </c:ser>
        <c:dLbls>
          <c:dLblPos val="outEnd"/>
          <c:showLegendKey val="0"/>
          <c:showVal val="1"/>
          <c:showCatName val="0"/>
          <c:showSerName val="0"/>
          <c:showPercent val="0"/>
          <c:showBubbleSize val="0"/>
        </c:dLbls>
        <c:gapWidth val="219"/>
        <c:overlap val="-27"/>
        <c:axId val="963043327"/>
        <c:axId val="963047071"/>
      </c:barChart>
      <c:catAx>
        <c:axId val="963043327"/>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Services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3047071"/>
        <c:crossesAt val="0"/>
        <c:auto val="1"/>
        <c:lblAlgn val="ctr"/>
        <c:lblOffset val="100"/>
        <c:noMultiLvlLbl val="0"/>
      </c:catAx>
      <c:valAx>
        <c:axId val="963047071"/>
        <c:scaling>
          <c:orientation val="minMax"/>
          <c:max val="60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Count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30433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70147146701533E-2"/>
          <c:y val="0.12573957678726608"/>
          <c:w val="0.83111256381771292"/>
          <c:h val="0.43908495394753855"/>
        </c:manualLayout>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CLL Support website</c:v>
                </c:pt>
                <c:pt idx="1">
                  <c:v>Online webinars</c:v>
                </c:pt>
                <c:pt idx="2">
                  <c:v>Electronic newsletter</c:v>
                </c:pt>
                <c:pt idx="3">
                  <c:v>Members Booklet</c:v>
                </c:pt>
                <c:pt idx="4">
                  <c:v>Conferences</c:v>
                </c:pt>
                <c:pt idx="5">
                  <c:v>Health Unlocked CLL Forum</c:v>
                </c:pt>
                <c:pt idx="6">
                  <c:v>Telephone Helpline</c:v>
                </c:pt>
                <c:pt idx="7">
                  <c:v>Our lobbying Campaigns</c:v>
                </c:pt>
                <c:pt idx="8">
                  <c:v>Under 60s WhatsApp group</c:v>
                </c:pt>
                <c:pt idx="9">
                  <c:v>ACT emotional support online resource</c:v>
                </c:pt>
                <c:pt idx="10">
                  <c:v>Champions Group</c:v>
                </c:pt>
              </c:strCache>
            </c:strRef>
          </c:cat>
          <c:val>
            <c:numRef>
              <c:f>Sheet1!$B$2:$B$12</c:f>
              <c:numCache>
                <c:formatCode>General</c:formatCode>
                <c:ptCount val="11"/>
                <c:pt idx="0">
                  <c:v>270</c:v>
                </c:pt>
                <c:pt idx="1">
                  <c:v>252</c:v>
                </c:pt>
                <c:pt idx="2">
                  <c:v>228</c:v>
                </c:pt>
                <c:pt idx="3">
                  <c:v>183</c:v>
                </c:pt>
                <c:pt idx="4">
                  <c:v>177</c:v>
                </c:pt>
                <c:pt idx="5">
                  <c:v>145</c:v>
                </c:pt>
                <c:pt idx="6">
                  <c:v>131</c:v>
                </c:pt>
                <c:pt idx="7">
                  <c:v>135</c:v>
                </c:pt>
                <c:pt idx="8">
                  <c:v>68</c:v>
                </c:pt>
                <c:pt idx="9">
                  <c:v>43</c:v>
                </c:pt>
                <c:pt idx="10">
                  <c:v>52</c:v>
                </c:pt>
              </c:numCache>
            </c:numRef>
          </c:val>
          <c:extLst>
            <c:ext xmlns:c16="http://schemas.microsoft.com/office/drawing/2014/chart" uri="{C3380CC4-5D6E-409C-BE32-E72D297353CC}">
              <c16:uniqueId val="{00000000-248D-4410-A286-3AFC7EA43BC1}"/>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CLL Support website</c:v>
                </c:pt>
                <c:pt idx="1">
                  <c:v>Online webinars</c:v>
                </c:pt>
                <c:pt idx="2">
                  <c:v>Electronic newsletter</c:v>
                </c:pt>
                <c:pt idx="3">
                  <c:v>Members Booklet</c:v>
                </c:pt>
                <c:pt idx="4">
                  <c:v>Conferences</c:v>
                </c:pt>
                <c:pt idx="5">
                  <c:v>Health Unlocked CLL Forum</c:v>
                </c:pt>
                <c:pt idx="6">
                  <c:v>Telephone Helpline</c:v>
                </c:pt>
                <c:pt idx="7">
                  <c:v>Our lobbying Campaigns</c:v>
                </c:pt>
                <c:pt idx="8">
                  <c:v>Under 60s WhatsApp group</c:v>
                </c:pt>
                <c:pt idx="9">
                  <c:v>ACT emotional support online resource</c:v>
                </c:pt>
                <c:pt idx="10">
                  <c:v>Champions Group</c:v>
                </c:pt>
              </c:strCache>
            </c:strRef>
          </c:cat>
          <c:val>
            <c:numRef>
              <c:f>Sheet1!$C$2:$C$12</c:f>
              <c:numCache>
                <c:formatCode>General</c:formatCode>
                <c:ptCount val="11"/>
                <c:pt idx="0">
                  <c:v>317</c:v>
                </c:pt>
                <c:pt idx="1">
                  <c:v>296</c:v>
                </c:pt>
                <c:pt idx="2">
                  <c:v>220</c:v>
                </c:pt>
                <c:pt idx="3">
                  <c:v>205</c:v>
                </c:pt>
                <c:pt idx="4">
                  <c:v>179</c:v>
                </c:pt>
                <c:pt idx="5">
                  <c:v>201</c:v>
                </c:pt>
                <c:pt idx="6">
                  <c:v>162</c:v>
                </c:pt>
                <c:pt idx="7">
                  <c:v>109</c:v>
                </c:pt>
                <c:pt idx="8">
                  <c:v>92</c:v>
                </c:pt>
                <c:pt idx="9">
                  <c:v>47</c:v>
                </c:pt>
                <c:pt idx="10">
                  <c:v>35</c:v>
                </c:pt>
              </c:numCache>
            </c:numRef>
          </c:val>
          <c:extLst>
            <c:ext xmlns:c16="http://schemas.microsoft.com/office/drawing/2014/chart" uri="{C3380CC4-5D6E-409C-BE32-E72D297353CC}">
              <c16:uniqueId val="{00000001-248D-4410-A286-3AFC7EA43BC1}"/>
            </c:ext>
          </c:extLst>
        </c:ser>
        <c:dLbls>
          <c:dLblPos val="outEnd"/>
          <c:showLegendKey val="0"/>
          <c:showVal val="1"/>
          <c:showCatName val="0"/>
          <c:showSerName val="0"/>
          <c:showPercent val="0"/>
          <c:showBubbleSize val="0"/>
        </c:dLbls>
        <c:gapWidth val="219"/>
        <c:overlap val="-27"/>
        <c:axId val="963043327"/>
        <c:axId val="963047071"/>
      </c:barChart>
      <c:catAx>
        <c:axId val="963043327"/>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Services respondents are aware of</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63047071"/>
        <c:crossesAt val="0"/>
        <c:auto val="1"/>
        <c:lblAlgn val="ctr"/>
        <c:lblOffset val="100"/>
        <c:noMultiLvlLbl val="0"/>
      </c:catAx>
      <c:valAx>
        <c:axId val="963047071"/>
        <c:scaling>
          <c:orientation val="minMax"/>
          <c:max val="40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Count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30433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70147146701533E-2"/>
          <c:y val="0.12573957678726608"/>
          <c:w val="0.83111256381771292"/>
          <c:h val="0.43908495394753855"/>
        </c:manualLayout>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CLL Support website</c:v>
                </c:pt>
                <c:pt idx="1">
                  <c:v>Online webinars</c:v>
                </c:pt>
                <c:pt idx="2">
                  <c:v>Electronic newsletter</c:v>
                </c:pt>
                <c:pt idx="3">
                  <c:v>Members Booklet</c:v>
                </c:pt>
                <c:pt idx="4">
                  <c:v>Conferences</c:v>
                </c:pt>
                <c:pt idx="5">
                  <c:v>Health Unlocked CLL Forum</c:v>
                </c:pt>
                <c:pt idx="6">
                  <c:v>Telephone Helpline</c:v>
                </c:pt>
                <c:pt idx="7">
                  <c:v>Our lobbying Campaigns</c:v>
                </c:pt>
                <c:pt idx="8">
                  <c:v>Under 60s WhatsApp group</c:v>
                </c:pt>
                <c:pt idx="9">
                  <c:v>ACT emotional support online resource</c:v>
                </c:pt>
                <c:pt idx="10">
                  <c:v>Champions Group</c:v>
                </c:pt>
              </c:strCache>
            </c:strRef>
          </c:cat>
          <c:val>
            <c:numRef>
              <c:f>Sheet1!$B$2:$B$12</c:f>
              <c:numCache>
                <c:formatCode>General</c:formatCode>
                <c:ptCount val="11"/>
                <c:pt idx="0">
                  <c:v>232</c:v>
                </c:pt>
                <c:pt idx="1">
                  <c:v>173</c:v>
                </c:pt>
                <c:pt idx="2">
                  <c:v>206</c:v>
                </c:pt>
                <c:pt idx="3">
                  <c:v>147</c:v>
                </c:pt>
                <c:pt idx="4">
                  <c:v>96</c:v>
                </c:pt>
                <c:pt idx="5">
                  <c:v>106</c:v>
                </c:pt>
                <c:pt idx="6">
                  <c:v>17</c:v>
                </c:pt>
                <c:pt idx="7">
                  <c:v>36</c:v>
                </c:pt>
                <c:pt idx="8">
                  <c:v>28</c:v>
                </c:pt>
                <c:pt idx="9">
                  <c:v>8</c:v>
                </c:pt>
                <c:pt idx="10">
                  <c:v>18</c:v>
                </c:pt>
              </c:numCache>
            </c:numRef>
          </c:val>
          <c:extLst>
            <c:ext xmlns:c16="http://schemas.microsoft.com/office/drawing/2014/chart" uri="{C3380CC4-5D6E-409C-BE32-E72D297353CC}">
              <c16:uniqueId val="{00000000-248D-4410-A286-3AFC7EA43BC1}"/>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CLL Support website</c:v>
                </c:pt>
                <c:pt idx="1">
                  <c:v>Online webinars</c:v>
                </c:pt>
                <c:pt idx="2">
                  <c:v>Electronic newsletter</c:v>
                </c:pt>
                <c:pt idx="3">
                  <c:v>Members Booklet</c:v>
                </c:pt>
                <c:pt idx="4">
                  <c:v>Conferences</c:v>
                </c:pt>
                <c:pt idx="5">
                  <c:v>Health Unlocked CLL Forum</c:v>
                </c:pt>
                <c:pt idx="6">
                  <c:v>Telephone Helpline</c:v>
                </c:pt>
                <c:pt idx="7">
                  <c:v>Our lobbying Campaigns</c:v>
                </c:pt>
                <c:pt idx="8">
                  <c:v>Under 60s WhatsApp group</c:v>
                </c:pt>
                <c:pt idx="9">
                  <c:v>ACT emotional support online resource</c:v>
                </c:pt>
                <c:pt idx="10">
                  <c:v>Champions Group</c:v>
                </c:pt>
              </c:strCache>
            </c:strRef>
          </c:cat>
          <c:val>
            <c:numRef>
              <c:f>Sheet1!$C$2:$C$12</c:f>
              <c:numCache>
                <c:formatCode>General</c:formatCode>
                <c:ptCount val="11"/>
                <c:pt idx="0">
                  <c:v>253</c:v>
                </c:pt>
                <c:pt idx="1">
                  <c:v>203</c:v>
                </c:pt>
                <c:pt idx="2">
                  <c:v>197</c:v>
                </c:pt>
                <c:pt idx="3">
                  <c:v>176</c:v>
                </c:pt>
                <c:pt idx="4">
                  <c:v>96</c:v>
                </c:pt>
                <c:pt idx="5">
                  <c:v>156</c:v>
                </c:pt>
                <c:pt idx="6">
                  <c:v>41</c:v>
                </c:pt>
                <c:pt idx="7">
                  <c:v>31</c:v>
                </c:pt>
                <c:pt idx="8">
                  <c:v>33</c:v>
                </c:pt>
                <c:pt idx="9">
                  <c:v>15</c:v>
                </c:pt>
                <c:pt idx="10">
                  <c:v>13</c:v>
                </c:pt>
              </c:numCache>
            </c:numRef>
          </c:val>
          <c:extLst>
            <c:ext xmlns:c16="http://schemas.microsoft.com/office/drawing/2014/chart" uri="{C3380CC4-5D6E-409C-BE32-E72D297353CC}">
              <c16:uniqueId val="{00000001-248D-4410-A286-3AFC7EA43BC1}"/>
            </c:ext>
          </c:extLst>
        </c:ser>
        <c:dLbls>
          <c:dLblPos val="outEnd"/>
          <c:showLegendKey val="0"/>
          <c:showVal val="1"/>
          <c:showCatName val="0"/>
          <c:showSerName val="0"/>
          <c:showPercent val="0"/>
          <c:showBubbleSize val="0"/>
        </c:dLbls>
        <c:gapWidth val="219"/>
        <c:overlap val="-27"/>
        <c:axId val="963043327"/>
        <c:axId val="963047071"/>
      </c:barChart>
      <c:catAx>
        <c:axId val="963043327"/>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Services respondents have accessed</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963047071"/>
        <c:crossesAt val="0"/>
        <c:auto val="1"/>
        <c:lblAlgn val="ctr"/>
        <c:lblOffset val="100"/>
        <c:noMultiLvlLbl val="0"/>
      </c:catAx>
      <c:valAx>
        <c:axId val="963047071"/>
        <c:scaling>
          <c:orientation val="minMax"/>
          <c:max val="27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Count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30433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31-40</c:v>
                </c:pt>
              </c:strCache>
            </c:strRef>
          </c:tx>
          <c:spPr>
            <a:solidFill>
              <a:schemeClr val="accent1"/>
            </a:solidFill>
            <a:ln>
              <a:noFill/>
            </a:ln>
            <a:effectLst/>
          </c:spPr>
          <c:invertIfNegative val="0"/>
          <c:cat>
            <c:strRef>
              <c:f>Sheet1!$A$2:$A$12</c:f>
              <c:strCache>
                <c:ptCount val="11"/>
                <c:pt idx="0">
                  <c:v>CLL Support website</c:v>
                </c:pt>
                <c:pt idx="1">
                  <c:v>Online webinars</c:v>
                </c:pt>
                <c:pt idx="2">
                  <c:v>Electronic newsletter</c:v>
                </c:pt>
                <c:pt idx="3">
                  <c:v>Members Booklet</c:v>
                </c:pt>
                <c:pt idx="4">
                  <c:v>Conferences</c:v>
                </c:pt>
                <c:pt idx="5">
                  <c:v>Health Unlocked CLL Forum</c:v>
                </c:pt>
                <c:pt idx="6">
                  <c:v>Telephone Helpline</c:v>
                </c:pt>
                <c:pt idx="7">
                  <c:v>Our lobbying Campaigns</c:v>
                </c:pt>
                <c:pt idx="8">
                  <c:v>Under 60s WhatsApp group</c:v>
                </c:pt>
                <c:pt idx="9">
                  <c:v>ACT emotional support online resource</c:v>
                </c:pt>
                <c:pt idx="10">
                  <c:v>Champions Group</c:v>
                </c:pt>
              </c:strCache>
            </c:strRef>
          </c:cat>
          <c:val>
            <c:numRef>
              <c:f>Sheet1!$B$2:$B$12</c:f>
              <c:numCache>
                <c:formatCode>General</c:formatCode>
                <c:ptCount val="11"/>
                <c:pt idx="0">
                  <c:v>2</c:v>
                </c:pt>
                <c:pt idx="1">
                  <c:v>2</c:v>
                </c:pt>
                <c:pt idx="2">
                  <c:v>1</c:v>
                </c:pt>
                <c:pt idx="3">
                  <c:v>0</c:v>
                </c:pt>
                <c:pt idx="4">
                  <c:v>1</c:v>
                </c:pt>
                <c:pt idx="5">
                  <c:v>2</c:v>
                </c:pt>
                <c:pt idx="6">
                  <c:v>1</c:v>
                </c:pt>
                <c:pt idx="7">
                  <c:v>0</c:v>
                </c:pt>
                <c:pt idx="8">
                  <c:v>2</c:v>
                </c:pt>
                <c:pt idx="9">
                  <c:v>0</c:v>
                </c:pt>
                <c:pt idx="10">
                  <c:v>0</c:v>
                </c:pt>
              </c:numCache>
            </c:numRef>
          </c:val>
          <c:extLst>
            <c:ext xmlns:c16="http://schemas.microsoft.com/office/drawing/2014/chart" uri="{C3380CC4-5D6E-409C-BE32-E72D297353CC}">
              <c16:uniqueId val="{00000000-2B91-4C2D-919F-6E6B1D7A956A}"/>
            </c:ext>
          </c:extLst>
        </c:ser>
        <c:ser>
          <c:idx val="1"/>
          <c:order val="1"/>
          <c:tx>
            <c:strRef>
              <c:f>Sheet1!$C$1</c:f>
              <c:strCache>
                <c:ptCount val="1"/>
                <c:pt idx="0">
                  <c:v>41-50</c:v>
                </c:pt>
              </c:strCache>
            </c:strRef>
          </c:tx>
          <c:spPr>
            <a:solidFill>
              <a:schemeClr val="accent2"/>
            </a:solidFill>
            <a:ln>
              <a:noFill/>
            </a:ln>
            <a:effectLst/>
          </c:spPr>
          <c:invertIfNegative val="0"/>
          <c:cat>
            <c:strRef>
              <c:f>Sheet1!$A$2:$A$12</c:f>
              <c:strCache>
                <c:ptCount val="11"/>
                <c:pt idx="0">
                  <c:v>CLL Support website</c:v>
                </c:pt>
                <c:pt idx="1">
                  <c:v>Online webinars</c:v>
                </c:pt>
                <c:pt idx="2">
                  <c:v>Electronic newsletter</c:v>
                </c:pt>
                <c:pt idx="3">
                  <c:v>Members Booklet</c:v>
                </c:pt>
                <c:pt idx="4">
                  <c:v>Conferences</c:v>
                </c:pt>
                <c:pt idx="5">
                  <c:v>Health Unlocked CLL Forum</c:v>
                </c:pt>
                <c:pt idx="6">
                  <c:v>Telephone Helpline</c:v>
                </c:pt>
                <c:pt idx="7">
                  <c:v>Our lobbying Campaigns</c:v>
                </c:pt>
                <c:pt idx="8">
                  <c:v>Under 60s WhatsApp group</c:v>
                </c:pt>
                <c:pt idx="9">
                  <c:v>ACT emotional support online resource</c:v>
                </c:pt>
                <c:pt idx="10">
                  <c:v>Champions Group</c:v>
                </c:pt>
              </c:strCache>
            </c:strRef>
          </c:cat>
          <c:val>
            <c:numRef>
              <c:f>Sheet1!$C$2:$C$12</c:f>
              <c:numCache>
                <c:formatCode>General</c:formatCode>
                <c:ptCount val="11"/>
                <c:pt idx="0">
                  <c:v>19</c:v>
                </c:pt>
                <c:pt idx="1">
                  <c:v>8</c:v>
                </c:pt>
                <c:pt idx="2">
                  <c:v>17</c:v>
                </c:pt>
                <c:pt idx="3">
                  <c:v>11</c:v>
                </c:pt>
                <c:pt idx="4">
                  <c:v>6</c:v>
                </c:pt>
                <c:pt idx="5">
                  <c:v>10</c:v>
                </c:pt>
                <c:pt idx="6">
                  <c:v>1</c:v>
                </c:pt>
                <c:pt idx="7">
                  <c:v>2</c:v>
                </c:pt>
                <c:pt idx="8">
                  <c:v>10</c:v>
                </c:pt>
                <c:pt idx="9">
                  <c:v>1</c:v>
                </c:pt>
                <c:pt idx="10">
                  <c:v>4</c:v>
                </c:pt>
              </c:numCache>
            </c:numRef>
          </c:val>
          <c:extLst>
            <c:ext xmlns:c16="http://schemas.microsoft.com/office/drawing/2014/chart" uri="{C3380CC4-5D6E-409C-BE32-E72D297353CC}">
              <c16:uniqueId val="{00000001-2B91-4C2D-919F-6E6B1D7A956A}"/>
            </c:ext>
          </c:extLst>
        </c:ser>
        <c:ser>
          <c:idx val="2"/>
          <c:order val="2"/>
          <c:tx>
            <c:strRef>
              <c:f>Sheet1!$D$1</c:f>
              <c:strCache>
                <c:ptCount val="1"/>
                <c:pt idx="0">
                  <c:v>51-60</c:v>
                </c:pt>
              </c:strCache>
            </c:strRef>
          </c:tx>
          <c:spPr>
            <a:solidFill>
              <a:schemeClr val="accent3"/>
            </a:solidFill>
            <a:ln>
              <a:noFill/>
            </a:ln>
            <a:effectLst/>
          </c:spPr>
          <c:invertIfNegative val="0"/>
          <c:cat>
            <c:strRef>
              <c:f>Sheet1!$A$2:$A$12</c:f>
              <c:strCache>
                <c:ptCount val="11"/>
                <c:pt idx="0">
                  <c:v>CLL Support website</c:v>
                </c:pt>
                <c:pt idx="1">
                  <c:v>Online webinars</c:v>
                </c:pt>
                <c:pt idx="2">
                  <c:v>Electronic newsletter</c:v>
                </c:pt>
                <c:pt idx="3">
                  <c:v>Members Booklet</c:v>
                </c:pt>
                <c:pt idx="4">
                  <c:v>Conferences</c:v>
                </c:pt>
                <c:pt idx="5">
                  <c:v>Health Unlocked CLL Forum</c:v>
                </c:pt>
                <c:pt idx="6">
                  <c:v>Telephone Helpline</c:v>
                </c:pt>
                <c:pt idx="7">
                  <c:v>Our lobbying Campaigns</c:v>
                </c:pt>
                <c:pt idx="8">
                  <c:v>Under 60s WhatsApp group</c:v>
                </c:pt>
                <c:pt idx="9">
                  <c:v>ACT emotional support online resource</c:v>
                </c:pt>
                <c:pt idx="10">
                  <c:v>Champions Group</c:v>
                </c:pt>
              </c:strCache>
            </c:strRef>
          </c:cat>
          <c:val>
            <c:numRef>
              <c:f>Sheet1!$D$2:$D$12</c:f>
              <c:numCache>
                <c:formatCode>General</c:formatCode>
                <c:ptCount val="11"/>
                <c:pt idx="0">
                  <c:v>91</c:v>
                </c:pt>
                <c:pt idx="1">
                  <c:v>63</c:v>
                </c:pt>
                <c:pt idx="2">
                  <c:v>74</c:v>
                </c:pt>
                <c:pt idx="3">
                  <c:v>60</c:v>
                </c:pt>
                <c:pt idx="4">
                  <c:v>30</c:v>
                </c:pt>
                <c:pt idx="5">
                  <c:v>54</c:v>
                </c:pt>
                <c:pt idx="6">
                  <c:v>8</c:v>
                </c:pt>
                <c:pt idx="7">
                  <c:v>9</c:v>
                </c:pt>
                <c:pt idx="8">
                  <c:v>36</c:v>
                </c:pt>
                <c:pt idx="9">
                  <c:v>7</c:v>
                </c:pt>
                <c:pt idx="10">
                  <c:v>2</c:v>
                </c:pt>
              </c:numCache>
            </c:numRef>
          </c:val>
          <c:extLst>
            <c:ext xmlns:c16="http://schemas.microsoft.com/office/drawing/2014/chart" uri="{C3380CC4-5D6E-409C-BE32-E72D297353CC}">
              <c16:uniqueId val="{00000002-2B91-4C2D-919F-6E6B1D7A956A}"/>
            </c:ext>
          </c:extLst>
        </c:ser>
        <c:ser>
          <c:idx val="3"/>
          <c:order val="3"/>
          <c:tx>
            <c:strRef>
              <c:f>Sheet1!$E$1</c:f>
              <c:strCache>
                <c:ptCount val="1"/>
                <c:pt idx="0">
                  <c:v>61-70</c:v>
                </c:pt>
              </c:strCache>
            </c:strRef>
          </c:tx>
          <c:spPr>
            <a:solidFill>
              <a:schemeClr val="accent4"/>
            </a:solidFill>
            <a:ln>
              <a:noFill/>
            </a:ln>
            <a:effectLst/>
          </c:spPr>
          <c:invertIfNegative val="0"/>
          <c:cat>
            <c:strRef>
              <c:f>Sheet1!$A$2:$A$12</c:f>
              <c:strCache>
                <c:ptCount val="11"/>
                <c:pt idx="0">
                  <c:v>CLL Support website</c:v>
                </c:pt>
                <c:pt idx="1">
                  <c:v>Online webinars</c:v>
                </c:pt>
                <c:pt idx="2">
                  <c:v>Electronic newsletter</c:v>
                </c:pt>
                <c:pt idx="3">
                  <c:v>Members Booklet</c:v>
                </c:pt>
                <c:pt idx="4">
                  <c:v>Conferences</c:v>
                </c:pt>
                <c:pt idx="5">
                  <c:v>Health Unlocked CLL Forum</c:v>
                </c:pt>
                <c:pt idx="6">
                  <c:v>Telephone Helpline</c:v>
                </c:pt>
                <c:pt idx="7">
                  <c:v>Our lobbying Campaigns</c:v>
                </c:pt>
                <c:pt idx="8">
                  <c:v>Under 60s WhatsApp group</c:v>
                </c:pt>
                <c:pt idx="9">
                  <c:v>ACT emotional support online resource</c:v>
                </c:pt>
                <c:pt idx="10">
                  <c:v>Champions Group</c:v>
                </c:pt>
              </c:strCache>
            </c:strRef>
          </c:cat>
          <c:val>
            <c:numRef>
              <c:f>Sheet1!$E$2:$E$12</c:f>
              <c:numCache>
                <c:formatCode>General</c:formatCode>
                <c:ptCount val="11"/>
                <c:pt idx="0">
                  <c:v>205</c:v>
                </c:pt>
                <c:pt idx="1">
                  <c:v>168</c:v>
                </c:pt>
                <c:pt idx="2">
                  <c:v>166</c:v>
                </c:pt>
                <c:pt idx="3">
                  <c:v>137</c:v>
                </c:pt>
                <c:pt idx="4">
                  <c:v>70</c:v>
                </c:pt>
                <c:pt idx="5">
                  <c:v>125</c:v>
                </c:pt>
                <c:pt idx="6">
                  <c:v>28</c:v>
                </c:pt>
                <c:pt idx="7">
                  <c:v>29</c:v>
                </c:pt>
                <c:pt idx="8">
                  <c:v>13</c:v>
                </c:pt>
                <c:pt idx="9">
                  <c:v>8</c:v>
                </c:pt>
                <c:pt idx="10">
                  <c:v>13</c:v>
                </c:pt>
              </c:numCache>
            </c:numRef>
          </c:val>
          <c:extLst>
            <c:ext xmlns:c16="http://schemas.microsoft.com/office/drawing/2014/chart" uri="{C3380CC4-5D6E-409C-BE32-E72D297353CC}">
              <c16:uniqueId val="{00000003-2B91-4C2D-919F-6E6B1D7A956A}"/>
            </c:ext>
          </c:extLst>
        </c:ser>
        <c:ser>
          <c:idx val="4"/>
          <c:order val="4"/>
          <c:tx>
            <c:strRef>
              <c:f>Sheet1!$F$1</c:f>
              <c:strCache>
                <c:ptCount val="1"/>
                <c:pt idx="0">
                  <c:v>71+</c:v>
                </c:pt>
              </c:strCache>
            </c:strRef>
          </c:tx>
          <c:spPr>
            <a:solidFill>
              <a:schemeClr val="accent5"/>
            </a:solidFill>
            <a:ln>
              <a:noFill/>
            </a:ln>
            <a:effectLst/>
          </c:spPr>
          <c:invertIfNegative val="0"/>
          <c:cat>
            <c:strRef>
              <c:f>Sheet1!$A$2:$A$12</c:f>
              <c:strCache>
                <c:ptCount val="11"/>
                <c:pt idx="0">
                  <c:v>CLL Support website</c:v>
                </c:pt>
                <c:pt idx="1">
                  <c:v>Online webinars</c:v>
                </c:pt>
                <c:pt idx="2">
                  <c:v>Electronic newsletter</c:v>
                </c:pt>
                <c:pt idx="3">
                  <c:v>Members Booklet</c:v>
                </c:pt>
                <c:pt idx="4">
                  <c:v>Conferences</c:v>
                </c:pt>
                <c:pt idx="5">
                  <c:v>Health Unlocked CLL Forum</c:v>
                </c:pt>
                <c:pt idx="6">
                  <c:v>Telephone Helpline</c:v>
                </c:pt>
                <c:pt idx="7">
                  <c:v>Our lobbying Campaigns</c:v>
                </c:pt>
                <c:pt idx="8">
                  <c:v>Under 60s WhatsApp group</c:v>
                </c:pt>
                <c:pt idx="9">
                  <c:v>ACT emotional support online resource</c:v>
                </c:pt>
                <c:pt idx="10">
                  <c:v>Champions Group</c:v>
                </c:pt>
              </c:strCache>
            </c:strRef>
          </c:cat>
          <c:val>
            <c:numRef>
              <c:f>Sheet1!$F$2:$F$12</c:f>
              <c:numCache>
                <c:formatCode>General</c:formatCode>
                <c:ptCount val="11"/>
                <c:pt idx="0">
                  <c:v>160</c:v>
                </c:pt>
                <c:pt idx="1">
                  <c:v>135</c:v>
                </c:pt>
                <c:pt idx="2">
                  <c:v>145</c:v>
                </c:pt>
                <c:pt idx="3">
                  <c:v>115</c:v>
                </c:pt>
                <c:pt idx="4">
                  <c:v>85</c:v>
                </c:pt>
                <c:pt idx="5">
                  <c:v>71</c:v>
                </c:pt>
                <c:pt idx="6">
                  <c:v>20</c:v>
                </c:pt>
                <c:pt idx="7">
                  <c:v>27</c:v>
                </c:pt>
                <c:pt idx="8">
                  <c:v>0</c:v>
                </c:pt>
                <c:pt idx="9">
                  <c:v>7</c:v>
                </c:pt>
                <c:pt idx="10">
                  <c:v>12</c:v>
                </c:pt>
              </c:numCache>
            </c:numRef>
          </c:val>
          <c:extLst>
            <c:ext xmlns:c16="http://schemas.microsoft.com/office/drawing/2014/chart" uri="{C3380CC4-5D6E-409C-BE32-E72D297353CC}">
              <c16:uniqueId val="{00000004-2B91-4C2D-919F-6E6B1D7A956A}"/>
            </c:ext>
          </c:extLst>
        </c:ser>
        <c:dLbls>
          <c:showLegendKey val="0"/>
          <c:showVal val="0"/>
          <c:showCatName val="0"/>
          <c:showSerName val="0"/>
          <c:showPercent val="0"/>
          <c:showBubbleSize val="0"/>
        </c:dLbls>
        <c:gapWidth val="219"/>
        <c:overlap val="-27"/>
        <c:axId val="533594544"/>
        <c:axId val="533598288"/>
      </c:barChart>
      <c:catAx>
        <c:axId val="53359454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Services</a:t>
                </a:r>
                <a:r>
                  <a:rPr lang="en-GB" baseline="0" dirty="0"/>
                  <a:t> accessed </a:t>
                </a:r>
                <a:endParaRPr lang="en-GB"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3598288"/>
        <c:crosses val="autoZero"/>
        <c:auto val="1"/>
        <c:lblAlgn val="ctr"/>
        <c:lblOffset val="100"/>
        <c:noMultiLvlLbl val="0"/>
      </c:catAx>
      <c:valAx>
        <c:axId val="533598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Count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35945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Active Monitoring</c:v>
                </c:pt>
              </c:strCache>
            </c:strRef>
          </c:tx>
          <c:spPr>
            <a:solidFill>
              <a:schemeClr val="accent1"/>
            </a:solidFill>
            <a:ln>
              <a:noFill/>
            </a:ln>
            <a:effectLst/>
          </c:spPr>
          <c:invertIfNegative val="0"/>
          <c:cat>
            <c:strRef>
              <c:f>Sheet1!$A$2:$A$12</c:f>
              <c:strCache>
                <c:ptCount val="11"/>
                <c:pt idx="0">
                  <c:v>CLL Support website</c:v>
                </c:pt>
                <c:pt idx="1">
                  <c:v>Online webinars</c:v>
                </c:pt>
                <c:pt idx="2">
                  <c:v>Electronic newsletter</c:v>
                </c:pt>
                <c:pt idx="3">
                  <c:v>Members Booklet</c:v>
                </c:pt>
                <c:pt idx="4">
                  <c:v>Conferences</c:v>
                </c:pt>
                <c:pt idx="5">
                  <c:v>Health Unlocked CLL Forum</c:v>
                </c:pt>
                <c:pt idx="6">
                  <c:v>Telephone Helpline</c:v>
                </c:pt>
                <c:pt idx="7">
                  <c:v>Our lobbying Campaigns</c:v>
                </c:pt>
                <c:pt idx="8">
                  <c:v>Under 60s WhatsApp group</c:v>
                </c:pt>
                <c:pt idx="9">
                  <c:v>ACT emotional support online resource</c:v>
                </c:pt>
                <c:pt idx="10">
                  <c:v>Champions Group</c:v>
                </c:pt>
              </c:strCache>
            </c:strRef>
          </c:cat>
          <c:val>
            <c:numRef>
              <c:f>Sheet1!$B$2:$B$12</c:f>
              <c:numCache>
                <c:formatCode>General</c:formatCode>
                <c:ptCount val="11"/>
                <c:pt idx="0">
                  <c:v>279</c:v>
                </c:pt>
                <c:pt idx="1">
                  <c:v>209</c:v>
                </c:pt>
                <c:pt idx="2">
                  <c:v>209</c:v>
                </c:pt>
                <c:pt idx="3">
                  <c:v>191</c:v>
                </c:pt>
                <c:pt idx="4">
                  <c:v>96</c:v>
                </c:pt>
                <c:pt idx="5">
                  <c:v>130</c:v>
                </c:pt>
                <c:pt idx="6">
                  <c:v>40</c:v>
                </c:pt>
                <c:pt idx="7">
                  <c:v>31</c:v>
                </c:pt>
                <c:pt idx="8">
                  <c:v>34</c:v>
                </c:pt>
                <c:pt idx="9">
                  <c:v>14</c:v>
                </c:pt>
                <c:pt idx="10">
                  <c:v>21</c:v>
                </c:pt>
              </c:numCache>
            </c:numRef>
          </c:val>
          <c:extLst>
            <c:ext xmlns:c16="http://schemas.microsoft.com/office/drawing/2014/chart" uri="{C3380CC4-5D6E-409C-BE32-E72D297353CC}">
              <c16:uniqueId val="{00000000-D547-4158-986D-8CCDC0E59DBC}"/>
            </c:ext>
          </c:extLst>
        </c:ser>
        <c:ser>
          <c:idx val="1"/>
          <c:order val="1"/>
          <c:tx>
            <c:strRef>
              <c:f>Sheet1!$C$1</c:f>
              <c:strCache>
                <c:ptCount val="1"/>
                <c:pt idx="0">
                  <c:v>Treatment</c:v>
                </c:pt>
              </c:strCache>
            </c:strRef>
          </c:tx>
          <c:spPr>
            <a:solidFill>
              <a:schemeClr val="accent2"/>
            </a:solidFill>
            <a:ln>
              <a:noFill/>
            </a:ln>
            <a:effectLst/>
          </c:spPr>
          <c:invertIfNegative val="0"/>
          <c:cat>
            <c:strRef>
              <c:f>Sheet1!$A$2:$A$12</c:f>
              <c:strCache>
                <c:ptCount val="11"/>
                <c:pt idx="0">
                  <c:v>CLL Support website</c:v>
                </c:pt>
                <c:pt idx="1">
                  <c:v>Online webinars</c:v>
                </c:pt>
                <c:pt idx="2">
                  <c:v>Electronic newsletter</c:v>
                </c:pt>
                <c:pt idx="3">
                  <c:v>Members Booklet</c:v>
                </c:pt>
                <c:pt idx="4">
                  <c:v>Conferences</c:v>
                </c:pt>
                <c:pt idx="5">
                  <c:v>Health Unlocked CLL Forum</c:v>
                </c:pt>
                <c:pt idx="6">
                  <c:v>Telephone Helpline</c:v>
                </c:pt>
                <c:pt idx="7">
                  <c:v>Our lobbying Campaigns</c:v>
                </c:pt>
                <c:pt idx="8">
                  <c:v>Under 60s WhatsApp group</c:v>
                </c:pt>
                <c:pt idx="9">
                  <c:v>ACT emotional support online resource</c:v>
                </c:pt>
                <c:pt idx="10">
                  <c:v>Champions Group</c:v>
                </c:pt>
              </c:strCache>
            </c:strRef>
          </c:cat>
          <c:val>
            <c:numRef>
              <c:f>Sheet1!$C$2:$C$12</c:f>
              <c:numCache>
                <c:formatCode>General</c:formatCode>
                <c:ptCount val="11"/>
                <c:pt idx="0">
                  <c:v>132</c:v>
                </c:pt>
                <c:pt idx="1">
                  <c:v>108</c:v>
                </c:pt>
                <c:pt idx="2">
                  <c:v>122</c:v>
                </c:pt>
                <c:pt idx="3">
                  <c:v>86</c:v>
                </c:pt>
                <c:pt idx="4">
                  <c:v>57</c:v>
                </c:pt>
                <c:pt idx="5">
                  <c:v>86</c:v>
                </c:pt>
                <c:pt idx="6">
                  <c:v>13</c:v>
                </c:pt>
                <c:pt idx="7">
                  <c:v>25</c:v>
                </c:pt>
                <c:pt idx="8">
                  <c:v>15</c:v>
                </c:pt>
                <c:pt idx="9">
                  <c:v>6</c:v>
                </c:pt>
                <c:pt idx="10">
                  <c:v>5</c:v>
                </c:pt>
              </c:numCache>
            </c:numRef>
          </c:val>
          <c:extLst>
            <c:ext xmlns:c16="http://schemas.microsoft.com/office/drawing/2014/chart" uri="{C3380CC4-5D6E-409C-BE32-E72D297353CC}">
              <c16:uniqueId val="{00000001-D547-4158-986D-8CCDC0E59DBC}"/>
            </c:ext>
          </c:extLst>
        </c:ser>
        <c:ser>
          <c:idx val="2"/>
          <c:order val="2"/>
          <c:tx>
            <c:strRef>
              <c:f>Sheet1!$D$1</c:f>
              <c:strCache>
                <c:ptCount val="1"/>
                <c:pt idx="0">
                  <c:v>Remission</c:v>
                </c:pt>
              </c:strCache>
            </c:strRef>
          </c:tx>
          <c:spPr>
            <a:solidFill>
              <a:schemeClr val="accent3"/>
            </a:solidFill>
            <a:ln>
              <a:noFill/>
            </a:ln>
            <a:effectLst/>
          </c:spPr>
          <c:invertIfNegative val="0"/>
          <c:cat>
            <c:strRef>
              <c:f>Sheet1!$A$2:$A$12</c:f>
              <c:strCache>
                <c:ptCount val="11"/>
                <c:pt idx="0">
                  <c:v>CLL Support website</c:v>
                </c:pt>
                <c:pt idx="1">
                  <c:v>Online webinars</c:v>
                </c:pt>
                <c:pt idx="2">
                  <c:v>Electronic newsletter</c:v>
                </c:pt>
                <c:pt idx="3">
                  <c:v>Members Booklet</c:v>
                </c:pt>
                <c:pt idx="4">
                  <c:v>Conferences</c:v>
                </c:pt>
                <c:pt idx="5">
                  <c:v>Health Unlocked CLL Forum</c:v>
                </c:pt>
                <c:pt idx="6">
                  <c:v>Telephone Helpline</c:v>
                </c:pt>
                <c:pt idx="7">
                  <c:v>Our lobbying Campaigns</c:v>
                </c:pt>
                <c:pt idx="8">
                  <c:v>Under 60s WhatsApp group</c:v>
                </c:pt>
                <c:pt idx="9">
                  <c:v>ACT emotional support online resource</c:v>
                </c:pt>
                <c:pt idx="10">
                  <c:v>Champions Group</c:v>
                </c:pt>
              </c:strCache>
            </c:strRef>
          </c:cat>
          <c:val>
            <c:numRef>
              <c:f>Sheet1!$D$2:$D$12</c:f>
              <c:numCache>
                <c:formatCode>General</c:formatCode>
                <c:ptCount val="11"/>
                <c:pt idx="0">
                  <c:v>75</c:v>
                </c:pt>
                <c:pt idx="1">
                  <c:v>59</c:v>
                </c:pt>
                <c:pt idx="2">
                  <c:v>72</c:v>
                </c:pt>
                <c:pt idx="3">
                  <c:v>46</c:v>
                </c:pt>
                <c:pt idx="4">
                  <c:v>39</c:v>
                </c:pt>
                <c:pt idx="5">
                  <c:v>46</c:v>
                </c:pt>
                <c:pt idx="6">
                  <c:v>5</c:v>
                </c:pt>
                <c:pt idx="7">
                  <c:v>11</c:v>
                </c:pt>
                <c:pt idx="8">
                  <c:v>12</c:v>
                </c:pt>
                <c:pt idx="9">
                  <c:v>3</c:v>
                </c:pt>
                <c:pt idx="10">
                  <c:v>5</c:v>
                </c:pt>
              </c:numCache>
            </c:numRef>
          </c:val>
          <c:extLst>
            <c:ext xmlns:c16="http://schemas.microsoft.com/office/drawing/2014/chart" uri="{C3380CC4-5D6E-409C-BE32-E72D297353CC}">
              <c16:uniqueId val="{00000002-D547-4158-986D-8CCDC0E59DBC}"/>
            </c:ext>
          </c:extLst>
        </c:ser>
        <c:dLbls>
          <c:showLegendKey val="0"/>
          <c:showVal val="0"/>
          <c:showCatName val="0"/>
          <c:showSerName val="0"/>
          <c:showPercent val="0"/>
          <c:showBubbleSize val="0"/>
        </c:dLbls>
        <c:gapWidth val="219"/>
        <c:overlap val="-27"/>
        <c:axId val="533594544"/>
        <c:axId val="533598288"/>
      </c:barChart>
      <c:catAx>
        <c:axId val="53359454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Services</a:t>
                </a:r>
                <a:r>
                  <a:rPr lang="en-GB" baseline="0" dirty="0"/>
                  <a:t> accessed </a:t>
                </a:r>
                <a:endParaRPr lang="en-GB"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3598288"/>
        <c:crosses val="autoZero"/>
        <c:auto val="1"/>
        <c:lblAlgn val="ctr"/>
        <c:lblOffset val="100"/>
        <c:noMultiLvlLbl val="0"/>
      </c:catAx>
      <c:valAx>
        <c:axId val="5335982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Count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35945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Satisfaction</c:v>
                </c:pt>
              </c:strCache>
            </c:strRef>
          </c:tx>
          <c:spPr>
            <a:solidFill>
              <a:schemeClr val="accent1"/>
            </a:solidFill>
            <a:ln>
              <a:noFill/>
            </a:ln>
            <a:effectLst/>
          </c:spPr>
          <c:invertIfNegative val="0"/>
          <c:cat>
            <c:strRef>
              <c:f>Sheet1!$A$2:$A$12</c:f>
              <c:strCache>
                <c:ptCount val="11"/>
                <c:pt idx="0">
                  <c:v>Members Booklet</c:v>
                </c:pt>
                <c:pt idx="1">
                  <c:v>Telephone Helpline</c:v>
                </c:pt>
                <c:pt idx="2">
                  <c:v>Conferences</c:v>
                </c:pt>
                <c:pt idx="3">
                  <c:v>Under 60s WhatsApp group</c:v>
                </c:pt>
                <c:pt idx="4">
                  <c:v>Electronic newsletter</c:v>
                </c:pt>
                <c:pt idx="5">
                  <c:v>CLL Support website</c:v>
                </c:pt>
                <c:pt idx="6">
                  <c:v>Online webinars</c:v>
                </c:pt>
                <c:pt idx="7">
                  <c:v>Our lobbying Campaigns</c:v>
                </c:pt>
                <c:pt idx="8">
                  <c:v>Health Unlocked CLL Forum</c:v>
                </c:pt>
                <c:pt idx="9">
                  <c:v>ACT emotional support online resource</c:v>
                </c:pt>
                <c:pt idx="10">
                  <c:v>Champions Group</c:v>
                </c:pt>
              </c:strCache>
            </c:strRef>
          </c:cat>
          <c:val>
            <c:numRef>
              <c:f>Sheet1!$B$2:$B$12</c:f>
              <c:numCache>
                <c:formatCode>0.00</c:formatCode>
                <c:ptCount val="11"/>
                <c:pt idx="0">
                  <c:v>9.06</c:v>
                </c:pt>
                <c:pt idx="1">
                  <c:v>9</c:v>
                </c:pt>
                <c:pt idx="2">
                  <c:v>8.86</c:v>
                </c:pt>
                <c:pt idx="3">
                  <c:v>8.85</c:v>
                </c:pt>
                <c:pt idx="4">
                  <c:v>8.82</c:v>
                </c:pt>
                <c:pt idx="5">
                  <c:v>8.82</c:v>
                </c:pt>
                <c:pt idx="6">
                  <c:v>8.7200000000000006</c:v>
                </c:pt>
                <c:pt idx="7">
                  <c:v>8.64</c:v>
                </c:pt>
                <c:pt idx="8">
                  <c:v>8.31</c:v>
                </c:pt>
                <c:pt idx="9">
                  <c:v>8</c:v>
                </c:pt>
                <c:pt idx="10">
                  <c:v>7.63</c:v>
                </c:pt>
              </c:numCache>
            </c:numRef>
          </c:val>
          <c:extLst>
            <c:ext xmlns:c16="http://schemas.microsoft.com/office/drawing/2014/chart" uri="{C3380CC4-5D6E-409C-BE32-E72D297353CC}">
              <c16:uniqueId val="{00000000-D332-4180-81D7-3937ACE0B251}"/>
            </c:ext>
          </c:extLst>
        </c:ser>
        <c:dLbls>
          <c:showLegendKey val="0"/>
          <c:showVal val="0"/>
          <c:showCatName val="0"/>
          <c:showSerName val="0"/>
          <c:showPercent val="0"/>
          <c:showBubbleSize val="0"/>
        </c:dLbls>
        <c:gapWidth val="219"/>
        <c:overlap val="-27"/>
        <c:axId val="103196751"/>
        <c:axId val="103187599"/>
      </c:barChart>
      <c:catAx>
        <c:axId val="10319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187599"/>
        <c:crosses val="autoZero"/>
        <c:auto val="1"/>
        <c:lblAlgn val="ctr"/>
        <c:lblOffset val="100"/>
        <c:noMultiLvlLbl val="0"/>
      </c:catAx>
      <c:valAx>
        <c:axId val="103187599"/>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Score /10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196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Treatment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fld id="{9E8F0B84-78D1-4B9C-81B9-BE5F276AC70A}" type="VALUE">
                      <a:rPr lang="en-US" smtClean="0"/>
                      <a:pPr/>
                      <a:t>[VALUE]</a:t>
                    </a:fld>
                    <a:r>
                      <a:rPr lang="en-US" dirty="0"/>
                      <a:t> (58%)</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910-4932-89CF-0EDF3305E418}"/>
                </c:ext>
              </c:extLst>
            </c:dLbl>
            <c:dLbl>
              <c:idx val="1"/>
              <c:tx>
                <c:rich>
                  <a:bodyPr/>
                  <a:lstStyle/>
                  <a:p>
                    <a:fld id="{267008FB-0D8C-4E3E-9DCA-C5B08B8D6903}" type="VALUE">
                      <a:rPr lang="en-US" smtClean="0"/>
                      <a:pPr/>
                      <a:t>[VALUE]</a:t>
                    </a:fld>
                    <a:r>
                      <a:rPr lang="en-US"/>
                      <a:t> (27%)</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910-4932-89CF-0EDF3305E418}"/>
                </c:ext>
              </c:extLst>
            </c:dLbl>
            <c:dLbl>
              <c:idx val="2"/>
              <c:tx>
                <c:rich>
                  <a:bodyPr/>
                  <a:lstStyle/>
                  <a:p>
                    <a:fld id="{DE0810F7-2CEC-4848-9FA8-F0DEA5514082}" type="VALUE">
                      <a:rPr lang="en-US" smtClean="0"/>
                      <a:pPr/>
                      <a:t>[VALUE]</a:t>
                    </a:fld>
                    <a:r>
                      <a:rPr lang="en-US"/>
                      <a:t> (15%)</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910-4932-89CF-0EDF3305E41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(Watch and Wait)</c:v>
                </c:pt>
                <c:pt idx="1">
                  <c:v>Treatment</c:v>
                </c:pt>
                <c:pt idx="2">
                  <c:v>Remission</c:v>
                </c:pt>
              </c:strCache>
            </c:strRef>
          </c:cat>
          <c:val>
            <c:numRef>
              <c:f>Sheet1!$B$2:$B$4</c:f>
              <c:numCache>
                <c:formatCode>General</c:formatCode>
                <c:ptCount val="3"/>
                <c:pt idx="0">
                  <c:v>408</c:v>
                </c:pt>
                <c:pt idx="1">
                  <c:v>190</c:v>
                </c:pt>
                <c:pt idx="2">
                  <c:v>104</c:v>
                </c:pt>
              </c:numCache>
            </c:numRef>
          </c:val>
          <c:extLst>
            <c:ext xmlns:c16="http://schemas.microsoft.com/office/drawing/2014/chart" uri="{C3380CC4-5D6E-409C-BE32-E72D297353CC}">
              <c16:uniqueId val="{00000000-C910-4932-89CF-0EDF3305E418}"/>
            </c:ext>
          </c:extLst>
        </c:ser>
        <c:dLbls>
          <c:dLblPos val="outEnd"/>
          <c:showLegendKey val="0"/>
          <c:showVal val="1"/>
          <c:showCatName val="0"/>
          <c:showSerName val="0"/>
          <c:showPercent val="0"/>
          <c:showBubbleSize val="0"/>
        </c:dLbls>
        <c:gapWidth val="219"/>
        <c:overlap val="-27"/>
        <c:axId val="1101044303"/>
        <c:axId val="1101020591"/>
      </c:barChart>
      <c:catAx>
        <c:axId val="110104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1020591"/>
        <c:crosses val="autoZero"/>
        <c:auto val="1"/>
        <c:lblAlgn val="ctr"/>
        <c:lblOffset val="100"/>
        <c:noMultiLvlLbl val="0"/>
      </c:catAx>
      <c:valAx>
        <c:axId val="11010205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Count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10443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cat>
            <c:strRef>
              <c:f>Sheet1!$A$2:$A$12</c:f>
              <c:strCache>
                <c:ptCount val="11"/>
                <c:pt idx="0">
                  <c:v>Members Booklet</c:v>
                </c:pt>
                <c:pt idx="1">
                  <c:v>Telephone Helpline</c:v>
                </c:pt>
                <c:pt idx="2">
                  <c:v>Conferences</c:v>
                </c:pt>
                <c:pt idx="3">
                  <c:v>Under 60s WhatsApp group</c:v>
                </c:pt>
                <c:pt idx="4">
                  <c:v>Electronic newsletter</c:v>
                </c:pt>
                <c:pt idx="5">
                  <c:v>CLL Support website</c:v>
                </c:pt>
                <c:pt idx="6">
                  <c:v>Online webinars</c:v>
                </c:pt>
                <c:pt idx="7">
                  <c:v>Our lobbying Campaigns</c:v>
                </c:pt>
                <c:pt idx="8">
                  <c:v>Health Unlocked CLL Forum</c:v>
                </c:pt>
                <c:pt idx="9">
                  <c:v>ACT emotional support online resource</c:v>
                </c:pt>
                <c:pt idx="10">
                  <c:v>Champions Group</c:v>
                </c:pt>
              </c:strCache>
            </c:strRef>
          </c:cat>
          <c:val>
            <c:numRef>
              <c:f>Sheet1!$B$2:$B$12</c:f>
              <c:numCache>
                <c:formatCode>General</c:formatCode>
                <c:ptCount val="11"/>
                <c:pt idx="0">
                  <c:v>8.7899999999999991</c:v>
                </c:pt>
                <c:pt idx="1">
                  <c:v>9.06</c:v>
                </c:pt>
                <c:pt idx="2">
                  <c:v>8.6199999999999992</c:v>
                </c:pt>
                <c:pt idx="3">
                  <c:v>8.5</c:v>
                </c:pt>
                <c:pt idx="4">
                  <c:v>8.58</c:v>
                </c:pt>
                <c:pt idx="5">
                  <c:v>8.69</c:v>
                </c:pt>
                <c:pt idx="6">
                  <c:v>8.4</c:v>
                </c:pt>
                <c:pt idx="7">
                  <c:v>8.4700000000000006</c:v>
                </c:pt>
                <c:pt idx="8">
                  <c:v>7.94</c:v>
                </c:pt>
                <c:pt idx="9">
                  <c:v>8.43</c:v>
                </c:pt>
                <c:pt idx="10">
                  <c:v>7.53</c:v>
                </c:pt>
              </c:numCache>
            </c:numRef>
          </c:val>
          <c:extLst>
            <c:ext xmlns:c16="http://schemas.microsoft.com/office/drawing/2014/chart" uri="{C3380CC4-5D6E-409C-BE32-E72D297353CC}">
              <c16:uniqueId val="{00000000-D332-4180-81D7-3937ACE0B251}"/>
            </c:ext>
          </c:extLst>
        </c:ser>
        <c:ser>
          <c:idx val="1"/>
          <c:order val="1"/>
          <c:tx>
            <c:strRef>
              <c:f>Sheet1!$C$1</c:f>
              <c:strCache>
                <c:ptCount val="1"/>
                <c:pt idx="0">
                  <c:v>Female</c:v>
                </c:pt>
              </c:strCache>
            </c:strRef>
          </c:tx>
          <c:spPr>
            <a:solidFill>
              <a:schemeClr val="accent2"/>
            </a:solidFill>
            <a:ln>
              <a:noFill/>
            </a:ln>
            <a:effectLst/>
          </c:spPr>
          <c:invertIfNegative val="0"/>
          <c:cat>
            <c:strRef>
              <c:f>Sheet1!$A$2:$A$12</c:f>
              <c:strCache>
                <c:ptCount val="11"/>
                <c:pt idx="0">
                  <c:v>Members Booklet</c:v>
                </c:pt>
                <c:pt idx="1">
                  <c:v>Telephone Helpline</c:v>
                </c:pt>
                <c:pt idx="2">
                  <c:v>Conferences</c:v>
                </c:pt>
                <c:pt idx="3">
                  <c:v>Under 60s WhatsApp group</c:v>
                </c:pt>
                <c:pt idx="4">
                  <c:v>Electronic newsletter</c:v>
                </c:pt>
                <c:pt idx="5">
                  <c:v>CLL Support website</c:v>
                </c:pt>
                <c:pt idx="6">
                  <c:v>Online webinars</c:v>
                </c:pt>
                <c:pt idx="7">
                  <c:v>Our lobbying Campaigns</c:v>
                </c:pt>
                <c:pt idx="8">
                  <c:v>Health Unlocked CLL Forum</c:v>
                </c:pt>
                <c:pt idx="9">
                  <c:v>ACT emotional support online resource</c:v>
                </c:pt>
                <c:pt idx="10">
                  <c:v>Champions Group</c:v>
                </c:pt>
              </c:strCache>
            </c:strRef>
          </c:cat>
          <c:val>
            <c:numRef>
              <c:f>Sheet1!$C$2:$C$12</c:f>
              <c:numCache>
                <c:formatCode>General</c:formatCode>
                <c:ptCount val="11"/>
                <c:pt idx="0">
                  <c:v>9.2799999999999994</c:v>
                </c:pt>
                <c:pt idx="1">
                  <c:v>8.98</c:v>
                </c:pt>
                <c:pt idx="2">
                  <c:v>9.1</c:v>
                </c:pt>
                <c:pt idx="3">
                  <c:v>9.15</c:v>
                </c:pt>
                <c:pt idx="4">
                  <c:v>9.07</c:v>
                </c:pt>
                <c:pt idx="5">
                  <c:v>8.94</c:v>
                </c:pt>
                <c:pt idx="6">
                  <c:v>8.99</c:v>
                </c:pt>
                <c:pt idx="7">
                  <c:v>8.84</c:v>
                </c:pt>
                <c:pt idx="8">
                  <c:v>8.56</c:v>
                </c:pt>
                <c:pt idx="9">
                  <c:v>7.8</c:v>
                </c:pt>
                <c:pt idx="10">
                  <c:v>7.77</c:v>
                </c:pt>
              </c:numCache>
            </c:numRef>
          </c:val>
          <c:extLst>
            <c:ext xmlns:c16="http://schemas.microsoft.com/office/drawing/2014/chart" uri="{C3380CC4-5D6E-409C-BE32-E72D297353CC}">
              <c16:uniqueId val="{00000000-692A-4601-AC6A-5AF3068BB1CD}"/>
            </c:ext>
          </c:extLst>
        </c:ser>
        <c:dLbls>
          <c:showLegendKey val="0"/>
          <c:showVal val="0"/>
          <c:showCatName val="0"/>
          <c:showSerName val="0"/>
          <c:showPercent val="0"/>
          <c:showBubbleSize val="0"/>
        </c:dLbls>
        <c:gapWidth val="219"/>
        <c:overlap val="-27"/>
        <c:axId val="103196751"/>
        <c:axId val="103187599"/>
      </c:barChart>
      <c:catAx>
        <c:axId val="103196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187599"/>
        <c:crosses val="autoZero"/>
        <c:auto val="1"/>
        <c:lblAlgn val="ctr"/>
        <c:lblOffset val="100"/>
        <c:noMultiLvlLbl val="0"/>
      </c:catAx>
      <c:valAx>
        <c:axId val="103187599"/>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Score /10</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319675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Time since diagnosis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Diagnosed &lt;5 years ago</c:v>
                </c:pt>
                <c:pt idx="1">
                  <c:v>Diagnosed 5-10 years ago</c:v>
                </c:pt>
                <c:pt idx="2">
                  <c:v>Diagnosed 10+ years ago</c:v>
                </c:pt>
              </c:strCache>
            </c:strRef>
          </c:cat>
          <c:val>
            <c:numRef>
              <c:f>Sheet1!$B$2:$B$4</c:f>
              <c:numCache>
                <c:formatCode>General</c:formatCode>
                <c:ptCount val="3"/>
                <c:pt idx="0">
                  <c:v>295</c:v>
                </c:pt>
                <c:pt idx="1">
                  <c:v>205</c:v>
                </c:pt>
                <c:pt idx="2">
                  <c:v>196</c:v>
                </c:pt>
              </c:numCache>
            </c:numRef>
          </c:val>
          <c:extLst>
            <c:ext xmlns:c16="http://schemas.microsoft.com/office/drawing/2014/chart" uri="{C3380CC4-5D6E-409C-BE32-E72D297353CC}">
              <c16:uniqueId val="{00000000-55E7-4B5A-B2B3-6163DECDAEFD}"/>
            </c:ext>
          </c:extLst>
        </c:ser>
        <c:dLbls>
          <c:dLblPos val="outEnd"/>
          <c:showLegendKey val="0"/>
          <c:showVal val="1"/>
          <c:showCatName val="0"/>
          <c:showSerName val="0"/>
          <c:showPercent val="0"/>
          <c:showBubbleSize val="0"/>
        </c:dLbls>
        <c:gapWidth val="219"/>
        <c:overlap val="-27"/>
        <c:axId val="1101034735"/>
        <c:axId val="1101027247"/>
      </c:barChart>
      <c:catAx>
        <c:axId val="1101034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1027247"/>
        <c:crosses val="autoZero"/>
        <c:auto val="1"/>
        <c:lblAlgn val="ctr"/>
        <c:lblOffset val="100"/>
        <c:noMultiLvlLbl val="0"/>
      </c:catAx>
      <c:valAx>
        <c:axId val="11010272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Count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1034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Active monitoring</c:v>
                </c:pt>
              </c:strCache>
            </c:strRef>
          </c:tx>
          <c:spPr>
            <a:solidFill>
              <a:schemeClr val="accent1"/>
            </a:solidFill>
            <a:ln>
              <a:noFill/>
            </a:ln>
            <a:effectLst/>
          </c:spPr>
          <c:invertIfNegative val="0"/>
          <c:cat>
            <c:strRef>
              <c:f>Sheet1!$A$2:$A$4</c:f>
              <c:strCache>
                <c:ptCount val="3"/>
                <c:pt idx="0">
                  <c:v>&lt;5 years</c:v>
                </c:pt>
                <c:pt idx="1">
                  <c:v>5-10 years</c:v>
                </c:pt>
                <c:pt idx="2">
                  <c:v>10+ years</c:v>
                </c:pt>
              </c:strCache>
            </c:strRef>
          </c:cat>
          <c:val>
            <c:numRef>
              <c:f>Sheet1!$B$2:$B$4</c:f>
              <c:numCache>
                <c:formatCode>General</c:formatCode>
                <c:ptCount val="3"/>
                <c:pt idx="0">
                  <c:v>206</c:v>
                </c:pt>
                <c:pt idx="1">
                  <c:v>108</c:v>
                </c:pt>
                <c:pt idx="2">
                  <c:v>90</c:v>
                </c:pt>
              </c:numCache>
            </c:numRef>
          </c:val>
          <c:extLst>
            <c:ext xmlns:c16="http://schemas.microsoft.com/office/drawing/2014/chart" uri="{C3380CC4-5D6E-409C-BE32-E72D297353CC}">
              <c16:uniqueId val="{00000000-4BE8-4973-8E75-2FDD47572475}"/>
            </c:ext>
          </c:extLst>
        </c:ser>
        <c:ser>
          <c:idx val="1"/>
          <c:order val="1"/>
          <c:tx>
            <c:strRef>
              <c:f>Sheet1!$C$1</c:f>
              <c:strCache>
                <c:ptCount val="1"/>
                <c:pt idx="0">
                  <c:v>Treatment</c:v>
                </c:pt>
              </c:strCache>
            </c:strRef>
          </c:tx>
          <c:spPr>
            <a:solidFill>
              <a:schemeClr val="accent2"/>
            </a:solidFill>
            <a:ln>
              <a:noFill/>
            </a:ln>
            <a:effectLst/>
          </c:spPr>
          <c:invertIfNegative val="0"/>
          <c:cat>
            <c:strRef>
              <c:f>Sheet1!$A$2:$A$4</c:f>
              <c:strCache>
                <c:ptCount val="3"/>
                <c:pt idx="0">
                  <c:v>&lt;5 years</c:v>
                </c:pt>
                <c:pt idx="1">
                  <c:v>5-10 years</c:v>
                </c:pt>
                <c:pt idx="2">
                  <c:v>10+ years</c:v>
                </c:pt>
              </c:strCache>
            </c:strRef>
          </c:cat>
          <c:val>
            <c:numRef>
              <c:f>Sheet1!$C$2:$C$4</c:f>
              <c:numCache>
                <c:formatCode>General</c:formatCode>
                <c:ptCount val="3"/>
                <c:pt idx="0">
                  <c:v>62</c:v>
                </c:pt>
                <c:pt idx="1">
                  <c:v>60</c:v>
                </c:pt>
                <c:pt idx="2">
                  <c:v>68</c:v>
                </c:pt>
              </c:numCache>
            </c:numRef>
          </c:val>
          <c:extLst>
            <c:ext xmlns:c16="http://schemas.microsoft.com/office/drawing/2014/chart" uri="{C3380CC4-5D6E-409C-BE32-E72D297353CC}">
              <c16:uniqueId val="{00000001-4BE8-4973-8E75-2FDD47572475}"/>
            </c:ext>
          </c:extLst>
        </c:ser>
        <c:ser>
          <c:idx val="2"/>
          <c:order val="2"/>
          <c:tx>
            <c:strRef>
              <c:f>Sheet1!$D$1</c:f>
              <c:strCache>
                <c:ptCount val="1"/>
                <c:pt idx="0">
                  <c:v>Remission</c:v>
                </c:pt>
              </c:strCache>
            </c:strRef>
          </c:tx>
          <c:spPr>
            <a:solidFill>
              <a:schemeClr val="accent3"/>
            </a:solidFill>
            <a:ln>
              <a:noFill/>
            </a:ln>
            <a:effectLst/>
          </c:spPr>
          <c:invertIfNegative val="0"/>
          <c:cat>
            <c:strRef>
              <c:f>Sheet1!$A$2:$A$4</c:f>
              <c:strCache>
                <c:ptCount val="3"/>
                <c:pt idx="0">
                  <c:v>&lt;5 years</c:v>
                </c:pt>
                <c:pt idx="1">
                  <c:v>5-10 years</c:v>
                </c:pt>
                <c:pt idx="2">
                  <c:v>10+ years</c:v>
                </c:pt>
              </c:strCache>
            </c:strRef>
          </c:cat>
          <c:val>
            <c:numRef>
              <c:f>Sheet1!$D$2:$D$4</c:f>
              <c:numCache>
                <c:formatCode>General</c:formatCode>
                <c:ptCount val="3"/>
                <c:pt idx="0">
                  <c:v>27</c:v>
                </c:pt>
                <c:pt idx="1">
                  <c:v>37</c:v>
                </c:pt>
                <c:pt idx="2">
                  <c:v>38</c:v>
                </c:pt>
              </c:numCache>
            </c:numRef>
          </c:val>
          <c:extLst>
            <c:ext xmlns:c16="http://schemas.microsoft.com/office/drawing/2014/chart" uri="{C3380CC4-5D6E-409C-BE32-E72D297353CC}">
              <c16:uniqueId val="{00000002-4BE8-4973-8E75-2FDD47572475}"/>
            </c:ext>
          </c:extLst>
        </c:ser>
        <c:dLbls>
          <c:showLegendKey val="0"/>
          <c:showVal val="0"/>
          <c:showCatName val="0"/>
          <c:showSerName val="0"/>
          <c:showPercent val="0"/>
          <c:showBubbleSize val="0"/>
        </c:dLbls>
        <c:gapWidth val="219"/>
        <c:overlap val="-27"/>
        <c:axId val="407224128"/>
        <c:axId val="407227040"/>
      </c:barChart>
      <c:catAx>
        <c:axId val="40722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227040"/>
        <c:crosses val="autoZero"/>
        <c:auto val="1"/>
        <c:lblAlgn val="ctr"/>
        <c:lblOffset val="100"/>
        <c:noMultiLvlLbl val="0"/>
      </c:catAx>
      <c:valAx>
        <c:axId val="407227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7224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CLL</a:t>
            </a:r>
            <a:r>
              <a:rPr lang="en-US" baseline="0" dirty="0"/>
              <a:t> / SLL stage and gender</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dLbls>
            <c:dLbl>
              <c:idx val="0"/>
              <c:tx>
                <c:rich>
                  <a:bodyPr/>
                  <a:lstStyle/>
                  <a:p>
                    <a:fld id="{9E8F0B84-78D1-4B9C-81B9-BE5F276AC70A}" type="VALUE">
                      <a:rPr lang="en-US" smtClean="0"/>
                      <a:pPr/>
                      <a:t>[VALUE]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910-4932-89CF-0EDF3305E418}"/>
                </c:ext>
              </c:extLst>
            </c:dLbl>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267008FB-0D8C-4E3E-9DCA-C5B08B8D6903}" type="VALUE">
                      <a:rPr lang="en-US" smtClean="0"/>
                      <a:pPr>
                        <a:defRPr/>
                      </a:pPr>
                      <a:t>[VALUE]</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4701378254211331E-2"/>
                      <c:h val="5.4296866884052733E-2"/>
                    </c:manualLayout>
                  </c15:layout>
                  <c15:dlblFieldTable/>
                  <c15:showDataLabelsRange val="0"/>
                </c:ext>
                <c:ext xmlns:c16="http://schemas.microsoft.com/office/drawing/2014/chart" uri="{C3380CC4-5D6E-409C-BE32-E72D297353CC}">
                  <c16:uniqueId val="{00000004-C910-4932-89CF-0EDF3305E418}"/>
                </c:ext>
              </c:extLst>
            </c:dLbl>
            <c:dLbl>
              <c:idx val="2"/>
              <c:tx>
                <c:rich>
                  <a:bodyPr/>
                  <a:lstStyle/>
                  <a:p>
                    <a:fld id="{DE0810F7-2CEC-4848-9FA8-F0DEA5514082}" type="VALUE">
                      <a:rPr lang="en-US" smtClean="0"/>
                      <a:pPr/>
                      <a:t>[VALUE]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910-4932-89CF-0EDF3305E41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(Watch and Wait)</c:v>
                </c:pt>
                <c:pt idx="1">
                  <c:v>Treatment</c:v>
                </c:pt>
                <c:pt idx="2">
                  <c:v>Remission</c:v>
                </c:pt>
              </c:strCache>
            </c:strRef>
          </c:cat>
          <c:val>
            <c:numRef>
              <c:f>Sheet1!$B$2:$B$4</c:f>
              <c:numCache>
                <c:formatCode>General</c:formatCode>
                <c:ptCount val="3"/>
                <c:pt idx="0">
                  <c:v>189</c:v>
                </c:pt>
                <c:pt idx="1">
                  <c:v>90</c:v>
                </c:pt>
                <c:pt idx="2">
                  <c:v>50</c:v>
                </c:pt>
              </c:numCache>
            </c:numRef>
          </c:val>
          <c:extLst>
            <c:ext xmlns:c16="http://schemas.microsoft.com/office/drawing/2014/chart" uri="{C3380CC4-5D6E-409C-BE32-E72D297353CC}">
              <c16:uniqueId val="{00000000-C910-4932-89CF-0EDF3305E418}"/>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(Watch and Wait)</c:v>
                </c:pt>
                <c:pt idx="1">
                  <c:v>Treatment</c:v>
                </c:pt>
                <c:pt idx="2">
                  <c:v>Remission</c:v>
                </c:pt>
              </c:strCache>
            </c:strRef>
          </c:cat>
          <c:val>
            <c:numRef>
              <c:f>Sheet1!$C$2:$C$4</c:f>
              <c:numCache>
                <c:formatCode>General</c:formatCode>
                <c:ptCount val="3"/>
                <c:pt idx="0">
                  <c:v>218</c:v>
                </c:pt>
                <c:pt idx="1">
                  <c:v>100</c:v>
                </c:pt>
                <c:pt idx="2">
                  <c:v>54</c:v>
                </c:pt>
              </c:numCache>
            </c:numRef>
          </c:val>
          <c:extLst>
            <c:ext xmlns:c16="http://schemas.microsoft.com/office/drawing/2014/chart" uri="{C3380CC4-5D6E-409C-BE32-E72D297353CC}">
              <c16:uniqueId val="{00000000-97B2-4656-9A42-84F6E2BAE418}"/>
            </c:ext>
          </c:extLst>
        </c:ser>
        <c:dLbls>
          <c:dLblPos val="outEnd"/>
          <c:showLegendKey val="0"/>
          <c:showVal val="1"/>
          <c:showCatName val="0"/>
          <c:showSerName val="0"/>
          <c:showPercent val="0"/>
          <c:showBubbleSize val="0"/>
        </c:dLbls>
        <c:gapWidth val="219"/>
        <c:overlap val="-27"/>
        <c:axId val="1101044303"/>
        <c:axId val="1101020591"/>
      </c:barChart>
      <c:catAx>
        <c:axId val="110104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1020591"/>
        <c:crosses val="autoZero"/>
        <c:auto val="1"/>
        <c:lblAlgn val="ctr"/>
        <c:lblOffset val="100"/>
        <c:noMultiLvlLbl val="0"/>
      </c:catAx>
      <c:valAx>
        <c:axId val="11010205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Count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104430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CLL</a:t>
            </a:r>
            <a:r>
              <a:rPr lang="en-US" baseline="0" dirty="0"/>
              <a:t> / SLL stage</a:t>
            </a:r>
            <a:r>
              <a:rPr lang="en-US" dirty="0"/>
              <a:t> and age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&lt;30 years</c:v>
                </c:pt>
              </c:strCache>
            </c:strRef>
          </c:tx>
          <c:spPr>
            <a:solidFill>
              <a:schemeClr val="accent1"/>
            </a:solidFill>
            <a:ln>
              <a:noFill/>
            </a:ln>
            <a:effectLst/>
          </c:spPr>
          <c:invertIfNegative val="0"/>
          <c:dLbls>
            <c:dLbl>
              <c:idx val="0"/>
              <c:tx>
                <c:rich>
                  <a:bodyPr/>
                  <a:lstStyle/>
                  <a:p>
                    <a:fld id="{9E8F0B84-78D1-4B9C-81B9-BE5F276AC70A}" type="VALUE">
                      <a:rPr lang="en-US" smtClean="0"/>
                      <a:pPr/>
                      <a:t>[VALUE]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38-4ED5-B821-15EC15E7F582}"/>
                </c:ext>
              </c:extLst>
            </c:dLbl>
            <c:dLbl>
              <c:idx val="1"/>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fld id="{267008FB-0D8C-4E3E-9DCA-C5B08B8D6903}" type="VALUE">
                      <a:rPr lang="en-US" smtClean="0"/>
                      <a:pPr>
                        <a:defRPr/>
                      </a:pPr>
                      <a:t>[VALUE]</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7.4701378254211331E-2"/>
                      <c:h val="5.4296866884052733E-2"/>
                    </c:manualLayout>
                  </c15:layout>
                  <c15:dlblFieldTable/>
                  <c15:showDataLabelsRange val="0"/>
                </c:ext>
                <c:ext xmlns:c16="http://schemas.microsoft.com/office/drawing/2014/chart" uri="{C3380CC4-5D6E-409C-BE32-E72D297353CC}">
                  <c16:uniqueId val="{00000001-9B38-4ED5-B821-15EC15E7F582}"/>
                </c:ext>
              </c:extLst>
            </c:dLbl>
            <c:dLbl>
              <c:idx val="2"/>
              <c:tx>
                <c:rich>
                  <a:bodyPr/>
                  <a:lstStyle/>
                  <a:p>
                    <a:fld id="{DE0810F7-2CEC-4848-9FA8-F0DEA5514082}" type="VALUE">
                      <a:rPr lang="en-US" smtClean="0"/>
                      <a:pPr/>
                      <a:t>[VALUE]</a:t>
                    </a:fld>
                    <a:r>
                      <a:rPr lang="en-US"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38-4ED5-B821-15EC15E7F58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(Watch and Wait)</c:v>
                </c:pt>
                <c:pt idx="1">
                  <c:v>Treatment</c:v>
                </c:pt>
                <c:pt idx="2">
                  <c:v>Remission</c:v>
                </c:pt>
              </c:strCache>
            </c:strRef>
          </c:cat>
          <c:val>
            <c:numRef>
              <c:f>Sheet1!$B$2:$B$4</c:f>
              <c:numCache>
                <c:formatCode>General</c:formatCode>
                <c:ptCount val="3"/>
                <c:pt idx="0">
                  <c:v>0</c:v>
                </c:pt>
                <c:pt idx="1">
                  <c:v>0</c:v>
                </c:pt>
                <c:pt idx="2">
                  <c:v>0</c:v>
                </c:pt>
              </c:numCache>
            </c:numRef>
          </c:val>
          <c:extLst>
            <c:ext xmlns:c16="http://schemas.microsoft.com/office/drawing/2014/chart" uri="{C3380CC4-5D6E-409C-BE32-E72D297353CC}">
              <c16:uniqueId val="{00000003-9B38-4ED5-B821-15EC15E7F582}"/>
            </c:ext>
          </c:extLst>
        </c:ser>
        <c:ser>
          <c:idx val="1"/>
          <c:order val="1"/>
          <c:tx>
            <c:strRef>
              <c:f>Sheet1!$C$1</c:f>
              <c:strCache>
                <c:ptCount val="1"/>
                <c:pt idx="0">
                  <c:v>31-40 years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(Watch and Wait)</c:v>
                </c:pt>
                <c:pt idx="1">
                  <c:v>Treatment</c:v>
                </c:pt>
                <c:pt idx="2">
                  <c:v>Remission</c:v>
                </c:pt>
              </c:strCache>
            </c:strRef>
          </c:cat>
          <c:val>
            <c:numRef>
              <c:f>Sheet1!$C$2:$C$4</c:f>
              <c:numCache>
                <c:formatCode>General</c:formatCode>
                <c:ptCount val="3"/>
                <c:pt idx="0">
                  <c:v>2</c:v>
                </c:pt>
                <c:pt idx="1">
                  <c:v>1</c:v>
                </c:pt>
                <c:pt idx="2">
                  <c:v>0</c:v>
                </c:pt>
              </c:numCache>
            </c:numRef>
          </c:val>
          <c:extLst>
            <c:ext xmlns:c16="http://schemas.microsoft.com/office/drawing/2014/chart" uri="{C3380CC4-5D6E-409C-BE32-E72D297353CC}">
              <c16:uniqueId val="{00000004-9B38-4ED5-B821-15EC15E7F582}"/>
            </c:ext>
          </c:extLst>
        </c:ser>
        <c:ser>
          <c:idx val="2"/>
          <c:order val="2"/>
          <c:tx>
            <c:strRef>
              <c:f>Sheet1!$D$1</c:f>
              <c:strCache>
                <c:ptCount val="1"/>
                <c:pt idx="0">
                  <c:v>41-50 years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(Watch and Wait)</c:v>
                </c:pt>
                <c:pt idx="1">
                  <c:v>Treatment</c:v>
                </c:pt>
                <c:pt idx="2">
                  <c:v>Remission</c:v>
                </c:pt>
              </c:strCache>
            </c:strRef>
          </c:cat>
          <c:val>
            <c:numRef>
              <c:f>Sheet1!$D$2:$D$4</c:f>
              <c:numCache>
                <c:formatCode>General</c:formatCode>
                <c:ptCount val="3"/>
                <c:pt idx="0">
                  <c:v>17</c:v>
                </c:pt>
                <c:pt idx="1">
                  <c:v>3</c:v>
                </c:pt>
                <c:pt idx="2">
                  <c:v>4</c:v>
                </c:pt>
              </c:numCache>
            </c:numRef>
          </c:val>
          <c:extLst>
            <c:ext xmlns:c16="http://schemas.microsoft.com/office/drawing/2014/chart" uri="{C3380CC4-5D6E-409C-BE32-E72D297353CC}">
              <c16:uniqueId val="{00000005-9B38-4ED5-B821-15EC15E7F582}"/>
            </c:ext>
          </c:extLst>
        </c:ser>
        <c:ser>
          <c:idx val="3"/>
          <c:order val="3"/>
          <c:tx>
            <c:strRef>
              <c:f>Sheet1!$E$1</c:f>
              <c:strCache>
                <c:ptCount val="1"/>
                <c:pt idx="0">
                  <c:v>51-60 years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(Watch and Wait)</c:v>
                </c:pt>
                <c:pt idx="1">
                  <c:v>Treatment</c:v>
                </c:pt>
                <c:pt idx="2">
                  <c:v>Remission</c:v>
                </c:pt>
              </c:strCache>
            </c:strRef>
          </c:cat>
          <c:val>
            <c:numRef>
              <c:f>Sheet1!$E$2:$E$4</c:f>
              <c:numCache>
                <c:formatCode>General</c:formatCode>
                <c:ptCount val="3"/>
                <c:pt idx="0">
                  <c:v>79</c:v>
                </c:pt>
                <c:pt idx="1">
                  <c:v>27</c:v>
                </c:pt>
                <c:pt idx="2">
                  <c:v>24</c:v>
                </c:pt>
              </c:numCache>
            </c:numRef>
          </c:val>
          <c:extLst>
            <c:ext xmlns:c16="http://schemas.microsoft.com/office/drawing/2014/chart" uri="{C3380CC4-5D6E-409C-BE32-E72D297353CC}">
              <c16:uniqueId val="{00000006-9B38-4ED5-B821-15EC15E7F582}"/>
            </c:ext>
          </c:extLst>
        </c:ser>
        <c:ser>
          <c:idx val="4"/>
          <c:order val="4"/>
          <c:tx>
            <c:strRef>
              <c:f>Sheet1!$F$1</c:f>
              <c:strCache>
                <c:ptCount val="1"/>
                <c:pt idx="0">
                  <c:v>61-70 years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(Watch and Wait)</c:v>
                </c:pt>
                <c:pt idx="1">
                  <c:v>Treatment</c:v>
                </c:pt>
                <c:pt idx="2">
                  <c:v>Remission</c:v>
                </c:pt>
              </c:strCache>
            </c:strRef>
          </c:cat>
          <c:val>
            <c:numRef>
              <c:f>Sheet1!$F$2:$F$4</c:f>
              <c:numCache>
                <c:formatCode>General</c:formatCode>
                <c:ptCount val="3"/>
                <c:pt idx="0">
                  <c:v>169</c:v>
                </c:pt>
                <c:pt idx="1">
                  <c:v>84</c:v>
                </c:pt>
                <c:pt idx="2">
                  <c:v>37</c:v>
                </c:pt>
              </c:numCache>
            </c:numRef>
          </c:val>
          <c:extLst>
            <c:ext xmlns:c16="http://schemas.microsoft.com/office/drawing/2014/chart" uri="{C3380CC4-5D6E-409C-BE32-E72D297353CC}">
              <c16:uniqueId val="{00000007-9B38-4ED5-B821-15EC15E7F582}"/>
            </c:ext>
          </c:extLst>
        </c:ser>
        <c:ser>
          <c:idx val="5"/>
          <c:order val="5"/>
          <c:tx>
            <c:strRef>
              <c:f>Sheet1!$G$1</c:f>
              <c:strCache>
                <c:ptCount val="1"/>
                <c:pt idx="0">
                  <c:v>71+ years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Active Monitoring (Watch and Wait)</c:v>
                </c:pt>
                <c:pt idx="1">
                  <c:v>Treatment</c:v>
                </c:pt>
                <c:pt idx="2">
                  <c:v>Remission</c:v>
                </c:pt>
              </c:strCache>
            </c:strRef>
          </c:cat>
          <c:val>
            <c:numRef>
              <c:f>Sheet1!$G$2:$G$4</c:f>
              <c:numCache>
                <c:formatCode>General</c:formatCode>
                <c:ptCount val="3"/>
                <c:pt idx="0">
                  <c:v>141</c:v>
                </c:pt>
                <c:pt idx="1">
                  <c:v>75</c:v>
                </c:pt>
                <c:pt idx="2">
                  <c:v>39</c:v>
                </c:pt>
              </c:numCache>
            </c:numRef>
          </c:val>
          <c:extLst>
            <c:ext xmlns:c16="http://schemas.microsoft.com/office/drawing/2014/chart" uri="{C3380CC4-5D6E-409C-BE32-E72D297353CC}">
              <c16:uniqueId val="{00000008-9B38-4ED5-B821-15EC15E7F582}"/>
            </c:ext>
          </c:extLst>
        </c:ser>
        <c:dLbls>
          <c:dLblPos val="outEnd"/>
          <c:showLegendKey val="0"/>
          <c:showVal val="1"/>
          <c:showCatName val="0"/>
          <c:showSerName val="0"/>
          <c:showPercent val="0"/>
          <c:showBubbleSize val="0"/>
        </c:dLbls>
        <c:gapWidth val="219"/>
        <c:overlap val="-27"/>
        <c:axId val="1101044303"/>
        <c:axId val="1101020591"/>
      </c:barChart>
      <c:catAx>
        <c:axId val="110104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1020591"/>
        <c:crosses val="autoZero"/>
        <c:auto val="1"/>
        <c:lblAlgn val="ctr"/>
        <c:lblOffset val="100"/>
        <c:noMultiLvlLbl val="0"/>
      </c:catAx>
      <c:valAx>
        <c:axId val="110102059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dirty="0"/>
                  <a:t>Count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0104430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withinLinear" id="18">
  <a:schemeClr val="accent5"/>
</cs:colorStyle>
</file>

<file path=ppt/charts/colors28.xml><?xml version="1.0" encoding="utf-8"?>
<cs:colorStyle xmlns:cs="http://schemas.microsoft.com/office/drawing/2012/chartStyle" xmlns:a="http://schemas.openxmlformats.org/drawingml/2006/main" meth="withinLinear" id="19">
  <a:schemeClr val="accent6"/>
</cs:colorStyle>
</file>

<file path=ppt/charts/colors29.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colors30.xml><?xml version="1.0" encoding="utf-8"?>
<cs:colorStyle xmlns:cs="http://schemas.microsoft.com/office/drawing/2012/chartStyle" xmlns:a="http://schemas.openxmlformats.org/drawingml/2006/main" meth="withinLinear" id="19">
  <a:schemeClr val="accent6"/>
</cs:colorStyle>
</file>

<file path=ppt/charts/colors31.xml><?xml version="1.0" encoding="utf-8"?>
<cs:colorStyle xmlns:cs="http://schemas.microsoft.com/office/drawing/2012/chartStyle" xmlns:a="http://schemas.openxmlformats.org/drawingml/2006/main" meth="withinLinear" id="18">
  <a:schemeClr val="accent5"/>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withinLinear" id="18">
  <a:schemeClr val="accent5"/>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03138-EC0C-43FA-9A1E-CBAF32F28A45}"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GB"/>
        </a:p>
      </dgm:t>
    </dgm:pt>
    <dgm:pt modelId="{7D09C86F-E3F5-4328-9AF8-00BD8A9C206C}">
      <dgm:prSet phldrT="[Text]"/>
      <dgm:spPr/>
      <dgm:t>
        <a:bodyPr/>
        <a:lstStyle/>
        <a:p>
          <a:pPr>
            <a:buSzPts val="1000"/>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“SLL – can we promote that we cover this, what it is, and how it correlates to CLL, and how treatments, signs and symptoms are similar?”</a:t>
          </a:r>
          <a:endParaRPr lang="en-GB" dirty="0"/>
        </a:p>
      </dgm:t>
    </dgm:pt>
    <dgm:pt modelId="{86027C76-C4BB-40F2-B65D-5C8384D39955}" type="parTrans" cxnId="{1BDA9555-A582-4651-84DD-5D03F0395756}">
      <dgm:prSet/>
      <dgm:spPr/>
      <dgm:t>
        <a:bodyPr/>
        <a:lstStyle/>
        <a:p>
          <a:endParaRPr lang="en-GB"/>
        </a:p>
      </dgm:t>
    </dgm:pt>
    <dgm:pt modelId="{515504CF-0576-49F6-9274-543D15F3AA20}" type="sibTrans" cxnId="{1BDA9555-A582-4651-84DD-5D03F0395756}">
      <dgm:prSet/>
      <dgm:spPr/>
      <dgm:t>
        <a:bodyPr/>
        <a:lstStyle/>
        <a:p>
          <a:endParaRPr lang="en-GB"/>
        </a:p>
      </dgm:t>
    </dgm:pt>
    <dgm:pt modelId="{3EB15B1D-1F6E-4AD0-9C51-F6C055ADBD94}">
      <dgm:prSet phldrT="[Text]"/>
      <dgm:spPr/>
      <dgm:t>
        <a:bodyPr/>
        <a:lstStyle/>
        <a:p>
          <a:pPr>
            <a:buSzPts val="1000"/>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“Initial diagnosis –such a high variance in experiences: can we do anything to ensure primary and secondary HCPs are consistent in approach, explanation and signposting to support?”</a:t>
          </a:r>
          <a:endParaRPr lang="en-GB" dirty="0"/>
        </a:p>
      </dgm:t>
    </dgm:pt>
    <dgm:pt modelId="{3D973DE6-44AB-406E-9D4E-06740C5F38FC}" type="parTrans" cxnId="{AB27DCFC-5258-4255-84FA-C6930587E86F}">
      <dgm:prSet/>
      <dgm:spPr/>
      <dgm:t>
        <a:bodyPr/>
        <a:lstStyle/>
        <a:p>
          <a:endParaRPr lang="en-GB"/>
        </a:p>
      </dgm:t>
    </dgm:pt>
    <dgm:pt modelId="{815E3DC1-B03F-4BEE-9A0C-32A22A6A5586}" type="sibTrans" cxnId="{AB27DCFC-5258-4255-84FA-C6930587E86F}">
      <dgm:prSet/>
      <dgm:spPr/>
      <dgm:t>
        <a:bodyPr/>
        <a:lstStyle/>
        <a:p>
          <a:endParaRPr lang="en-GB"/>
        </a:p>
      </dgm:t>
    </dgm:pt>
    <dgm:pt modelId="{F5B23542-5104-4ADD-A34C-B078147DD37F}">
      <dgm:prSet phldrT="[Text]"/>
      <dgm:spPr/>
      <dgm:t>
        <a:bodyPr/>
        <a:lstStyle/>
        <a:p>
          <a:pPr>
            <a:buSzPts val="1000"/>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“What’s App group for Over 60’s please”</a:t>
          </a:r>
          <a:endParaRPr lang="en-GB" dirty="0"/>
        </a:p>
      </dgm:t>
    </dgm:pt>
    <dgm:pt modelId="{F2871C01-8DB3-44ED-8244-E5744B749AF3}" type="parTrans" cxnId="{9F69460B-1F34-436E-B819-8852BC6984B0}">
      <dgm:prSet/>
      <dgm:spPr/>
      <dgm:t>
        <a:bodyPr/>
        <a:lstStyle/>
        <a:p>
          <a:endParaRPr lang="en-GB"/>
        </a:p>
      </dgm:t>
    </dgm:pt>
    <dgm:pt modelId="{5DBD25AD-1C93-4AA7-9F38-0CA4238777ED}" type="sibTrans" cxnId="{9F69460B-1F34-436E-B819-8852BC6984B0}">
      <dgm:prSet/>
      <dgm:spPr/>
      <dgm:t>
        <a:bodyPr/>
        <a:lstStyle/>
        <a:p>
          <a:endParaRPr lang="en-GB"/>
        </a:p>
      </dgm:t>
    </dgm:pt>
    <dgm:pt modelId="{4C309593-DBC0-458C-9D27-60F37D7DA4DA}">
      <dgm:prSet phldrT="[Text]"/>
      <dgm:spPr/>
      <dgm:t>
        <a:bodyPr/>
        <a:lstStyle/>
        <a:p>
          <a:pPr>
            <a:buSzPts val="1000"/>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a:t>
          </a:r>
          <a:r>
            <a:rPr lang="en-GB" dirty="0" err="1">
              <a:effectLst/>
              <a:latin typeface="Calibri" panose="020F0502020204030204" pitchFamily="34" charset="0"/>
              <a:ea typeface="Calibri" panose="020F0502020204030204" pitchFamily="34" charset="0"/>
              <a:cs typeface="Times New Roman" panose="02020603050405020304" pitchFamily="18" charset="0"/>
            </a:rPr>
            <a:t>Evusheld</a:t>
          </a:r>
          <a:r>
            <a:rPr lang="en-GB" dirty="0">
              <a:effectLst/>
              <a:latin typeface="Calibri" panose="020F0502020204030204" pitchFamily="34" charset="0"/>
              <a:ea typeface="Calibri" panose="020F0502020204030204" pitchFamily="34" charset="0"/>
              <a:cs typeface="Times New Roman" panose="02020603050405020304" pitchFamily="18" charset="0"/>
            </a:rPr>
            <a:t> – frustration that it is not available – it’s seen as a miracle get out of jail vaccine for immuno-compromised.”</a:t>
          </a:r>
          <a:endParaRPr lang="en-GB" dirty="0"/>
        </a:p>
      </dgm:t>
    </dgm:pt>
    <dgm:pt modelId="{D00876D8-85B6-439E-851C-075DC1A87843}" type="parTrans" cxnId="{4D0009AE-26FF-4EB3-8389-24D35ECC0C71}">
      <dgm:prSet/>
      <dgm:spPr/>
      <dgm:t>
        <a:bodyPr/>
        <a:lstStyle/>
        <a:p>
          <a:endParaRPr lang="en-GB"/>
        </a:p>
      </dgm:t>
    </dgm:pt>
    <dgm:pt modelId="{5EA6FCE9-6D1F-4F09-ABB8-FF534ABB2E06}" type="sibTrans" cxnId="{4D0009AE-26FF-4EB3-8389-24D35ECC0C71}">
      <dgm:prSet/>
      <dgm:spPr/>
      <dgm:t>
        <a:bodyPr/>
        <a:lstStyle/>
        <a:p>
          <a:endParaRPr lang="en-GB"/>
        </a:p>
      </dgm:t>
    </dgm:pt>
    <dgm:pt modelId="{13A4E4A2-9D8C-4C39-A980-E2DE7687CB14}">
      <dgm:prSet phldrT="[Text]"/>
      <dgm:spPr/>
      <dgm:t>
        <a:bodyPr/>
        <a:lstStyle/>
        <a:p>
          <a:pPr>
            <a:buSzPts val="1000"/>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“HU is great but confusion over advice due to people coming from all over the world - can anything be done to ensure clarity and accuracy of advice to country?”</a:t>
          </a:r>
          <a:endParaRPr lang="en-GB" dirty="0"/>
        </a:p>
      </dgm:t>
    </dgm:pt>
    <dgm:pt modelId="{3749C144-A436-482E-B5C3-53B3117F001A}" type="parTrans" cxnId="{2D4838FF-3363-4A21-B784-A9F634592007}">
      <dgm:prSet/>
      <dgm:spPr/>
      <dgm:t>
        <a:bodyPr/>
        <a:lstStyle/>
        <a:p>
          <a:endParaRPr lang="en-GB"/>
        </a:p>
      </dgm:t>
    </dgm:pt>
    <dgm:pt modelId="{7A845689-B102-4DDC-B6FE-37017AB278D4}" type="sibTrans" cxnId="{2D4838FF-3363-4A21-B784-A9F634592007}">
      <dgm:prSet/>
      <dgm:spPr/>
      <dgm:t>
        <a:bodyPr/>
        <a:lstStyle/>
        <a:p>
          <a:endParaRPr lang="en-GB"/>
        </a:p>
      </dgm:t>
    </dgm:pt>
    <dgm:pt modelId="{1207FC82-592F-4C3F-8FDB-5F80258CE80D}">
      <dgm:prSet phldrT="[Text]"/>
      <dgm:spPr/>
      <dgm:t>
        <a:bodyPr/>
        <a:lstStyle/>
        <a:p>
          <a:pPr>
            <a:buSzPts val="1000"/>
            <a:buFont typeface="Symbol" panose="05050102010706020507" pitchFamily="18" charset="2"/>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“Travel and other insurance advice please!”</a:t>
          </a:r>
          <a:endParaRPr lang="en-GB" dirty="0"/>
        </a:p>
      </dgm:t>
    </dgm:pt>
    <dgm:pt modelId="{2EC14265-0B99-4067-834F-3E7E113EE9EE}" type="parTrans" cxnId="{070BAF7D-7AF5-4645-97D7-5B99109D91E2}">
      <dgm:prSet/>
      <dgm:spPr/>
      <dgm:t>
        <a:bodyPr/>
        <a:lstStyle/>
        <a:p>
          <a:endParaRPr lang="en-GB"/>
        </a:p>
      </dgm:t>
    </dgm:pt>
    <dgm:pt modelId="{77B5CD2A-1DAE-4828-B10F-A981D4901852}" type="sibTrans" cxnId="{070BAF7D-7AF5-4645-97D7-5B99109D91E2}">
      <dgm:prSet/>
      <dgm:spPr/>
      <dgm:t>
        <a:bodyPr/>
        <a:lstStyle/>
        <a:p>
          <a:endParaRPr lang="en-GB"/>
        </a:p>
      </dgm:t>
    </dgm:pt>
    <dgm:pt modelId="{96341DA0-81D2-44E9-A0D0-67B85E5D3014}" type="pres">
      <dgm:prSet presAssocID="{95C03138-EC0C-43FA-9A1E-CBAF32F28A45}" presName="diagram" presStyleCnt="0">
        <dgm:presLayoutVars>
          <dgm:dir/>
          <dgm:resizeHandles val="exact"/>
        </dgm:presLayoutVars>
      </dgm:prSet>
      <dgm:spPr/>
    </dgm:pt>
    <dgm:pt modelId="{345130F2-33C8-416E-9C3E-394015859DD1}" type="pres">
      <dgm:prSet presAssocID="{7D09C86F-E3F5-4328-9AF8-00BD8A9C206C}" presName="node" presStyleLbl="node1" presStyleIdx="0" presStyleCnt="6">
        <dgm:presLayoutVars>
          <dgm:bulletEnabled val="1"/>
        </dgm:presLayoutVars>
      </dgm:prSet>
      <dgm:spPr/>
    </dgm:pt>
    <dgm:pt modelId="{EED345EC-3644-4DFE-94F7-5A0772327ABF}" type="pres">
      <dgm:prSet presAssocID="{515504CF-0576-49F6-9274-543D15F3AA20}" presName="sibTrans" presStyleCnt="0"/>
      <dgm:spPr/>
    </dgm:pt>
    <dgm:pt modelId="{616CF253-BC04-4E0E-BFDD-D5A88EC57FB0}" type="pres">
      <dgm:prSet presAssocID="{3EB15B1D-1F6E-4AD0-9C51-F6C055ADBD94}" presName="node" presStyleLbl="node1" presStyleIdx="1" presStyleCnt="6">
        <dgm:presLayoutVars>
          <dgm:bulletEnabled val="1"/>
        </dgm:presLayoutVars>
      </dgm:prSet>
      <dgm:spPr/>
    </dgm:pt>
    <dgm:pt modelId="{39F5962E-C958-4F39-846B-F847AA0D1694}" type="pres">
      <dgm:prSet presAssocID="{815E3DC1-B03F-4BEE-9A0C-32A22A6A5586}" presName="sibTrans" presStyleCnt="0"/>
      <dgm:spPr/>
    </dgm:pt>
    <dgm:pt modelId="{00508959-29C1-4BE9-8DB0-91E4989D8DD5}" type="pres">
      <dgm:prSet presAssocID="{F5B23542-5104-4ADD-A34C-B078147DD37F}" presName="node" presStyleLbl="node1" presStyleIdx="2" presStyleCnt="6">
        <dgm:presLayoutVars>
          <dgm:bulletEnabled val="1"/>
        </dgm:presLayoutVars>
      </dgm:prSet>
      <dgm:spPr/>
    </dgm:pt>
    <dgm:pt modelId="{A64025CA-5068-4149-8C36-06AC6C4DF60B}" type="pres">
      <dgm:prSet presAssocID="{5DBD25AD-1C93-4AA7-9F38-0CA4238777ED}" presName="sibTrans" presStyleCnt="0"/>
      <dgm:spPr/>
    </dgm:pt>
    <dgm:pt modelId="{279F6CC4-33BB-434E-95A1-042AA1703481}" type="pres">
      <dgm:prSet presAssocID="{13A4E4A2-9D8C-4C39-A980-E2DE7687CB14}" presName="node" presStyleLbl="node1" presStyleIdx="3" presStyleCnt="6">
        <dgm:presLayoutVars>
          <dgm:bulletEnabled val="1"/>
        </dgm:presLayoutVars>
      </dgm:prSet>
      <dgm:spPr/>
    </dgm:pt>
    <dgm:pt modelId="{BA57DB03-F2EF-4D45-B9B4-85ED8E958A3A}" type="pres">
      <dgm:prSet presAssocID="{7A845689-B102-4DDC-B6FE-37017AB278D4}" presName="sibTrans" presStyleCnt="0"/>
      <dgm:spPr/>
    </dgm:pt>
    <dgm:pt modelId="{95E9CC0D-D2B9-45E1-9025-8601569F4FAE}" type="pres">
      <dgm:prSet presAssocID="{1207FC82-592F-4C3F-8FDB-5F80258CE80D}" presName="node" presStyleLbl="node1" presStyleIdx="4" presStyleCnt="6">
        <dgm:presLayoutVars>
          <dgm:bulletEnabled val="1"/>
        </dgm:presLayoutVars>
      </dgm:prSet>
      <dgm:spPr/>
    </dgm:pt>
    <dgm:pt modelId="{A8259EBD-F46D-42ED-B9C7-FA4A0026BC13}" type="pres">
      <dgm:prSet presAssocID="{77B5CD2A-1DAE-4828-B10F-A981D4901852}" presName="sibTrans" presStyleCnt="0"/>
      <dgm:spPr/>
    </dgm:pt>
    <dgm:pt modelId="{4198F516-7A81-4E99-BA50-5FF0A05C9B60}" type="pres">
      <dgm:prSet presAssocID="{4C309593-DBC0-458C-9D27-60F37D7DA4DA}" presName="node" presStyleLbl="node1" presStyleIdx="5" presStyleCnt="6" custLinFactNeighborX="0">
        <dgm:presLayoutVars>
          <dgm:bulletEnabled val="1"/>
        </dgm:presLayoutVars>
      </dgm:prSet>
      <dgm:spPr/>
    </dgm:pt>
  </dgm:ptLst>
  <dgm:cxnLst>
    <dgm:cxn modelId="{9F69460B-1F34-436E-B819-8852BC6984B0}" srcId="{95C03138-EC0C-43FA-9A1E-CBAF32F28A45}" destId="{F5B23542-5104-4ADD-A34C-B078147DD37F}" srcOrd="2" destOrd="0" parTransId="{F2871C01-8DB3-44ED-8244-E5744B749AF3}" sibTransId="{5DBD25AD-1C93-4AA7-9F38-0CA4238777ED}"/>
    <dgm:cxn modelId="{7F47AE12-4C41-45B4-B8D4-53EEE2835E52}" type="presOf" srcId="{13A4E4A2-9D8C-4C39-A980-E2DE7687CB14}" destId="{279F6CC4-33BB-434E-95A1-042AA1703481}" srcOrd="0" destOrd="0" presId="urn:microsoft.com/office/officeart/2005/8/layout/default"/>
    <dgm:cxn modelId="{8EB12220-32C3-4F39-B208-FB46F9B4DB64}" type="presOf" srcId="{3EB15B1D-1F6E-4AD0-9C51-F6C055ADBD94}" destId="{616CF253-BC04-4E0E-BFDD-D5A88EC57FB0}" srcOrd="0" destOrd="0" presId="urn:microsoft.com/office/officeart/2005/8/layout/default"/>
    <dgm:cxn modelId="{83F5EF3D-EA6E-4CD3-8C8C-DF5A775017C6}" type="presOf" srcId="{1207FC82-592F-4C3F-8FDB-5F80258CE80D}" destId="{95E9CC0D-D2B9-45E1-9025-8601569F4FAE}" srcOrd="0" destOrd="0" presId="urn:microsoft.com/office/officeart/2005/8/layout/default"/>
    <dgm:cxn modelId="{1BDA9555-A582-4651-84DD-5D03F0395756}" srcId="{95C03138-EC0C-43FA-9A1E-CBAF32F28A45}" destId="{7D09C86F-E3F5-4328-9AF8-00BD8A9C206C}" srcOrd="0" destOrd="0" parTransId="{86027C76-C4BB-40F2-B65D-5C8384D39955}" sibTransId="{515504CF-0576-49F6-9274-543D15F3AA20}"/>
    <dgm:cxn modelId="{D2CD4A76-63EC-4225-9312-26BA3DFCD743}" type="presOf" srcId="{F5B23542-5104-4ADD-A34C-B078147DD37F}" destId="{00508959-29C1-4BE9-8DB0-91E4989D8DD5}" srcOrd="0" destOrd="0" presId="urn:microsoft.com/office/officeart/2005/8/layout/default"/>
    <dgm:cxn modelId="{070BAF7D-7AF5-4645-97D7-5B99109D91E2}" srcId="{95C03138-EC0C-43FA-9A1E-CBAF32F28A45}" destId="{1207FC82-592F-4C3F-8FDB-5F80258CE80D}" srcOrd="4" destOrd="0" parTransId="{2EC14265-0B99-4067-834F-3E7E113EE9EE}" sibTransId="{77B5CD2A-1DAE-4828-B10F-A981D4901852}"/>
    <dgm:cxn modelId="{0355C796-CB35-4A3D-BDC4-E7D5BFD6D189}" type="presOf" srcId="{4C309593-DBC0-458C-9D27-60F37D7DA4DA}" destId="{4198F516-7A81-4E99-BA50-5FF0A05C9B60}" srcOrd="0" destOrd="0" presId="urn:microsoft.com/office/officeart/2005/8/layout/default"/>
    <dgm:cxn modelId="{AD36EB9E-39EE-4556-8029-406BFD7231C7}" type="presOf" srcId="{95C03138-EC0C-43FA-9A1E-CBAF32F28A45}" destId="{96341DA0-81D2-44E9-A0D0-67B85E5D3014}" srcOrd="0" destOrd="0" presId="urn:microsoft.com/office/officeart/2005/8/layout/default"/>
    <dgm:cxn modelId="{4D0009AE-26FF-4EB3-8389-24D35ECC0C71}" srcId="{95C03138-EC0C-43FA-9A1E-CBAF32F28A45}" destId="{4C309593-DBC0-458C-9D27-60F37D7DA4DA}" srcOrd="5" destOrd="0" parTransId="{D00876D8-85B6-439E-851C-075DC1A87843}" sibTransId="{5EA6FCE9-6D1F-4F09-ABB8-FF534ABB2E06}"/>
    <dgm:cxn modelId="{E23FD5AF-3C4B-485C-BF7B-B9198E1839AE}" type="presOf" srcId="{7D09C86F-E3F5-4328-9AF8-00BD8A9C206C}" destId="{345130F2-33C8-416E-9C3E-394015859DD1}" srcOrd="0" destOrd="0" presId="urn:microsoft.com/office/officeart/2005/8/layout/default"/>
    <dgm:cxn modelId="{AB27DCFC-5258-4255-84FA-C6930587E86F}" srcId="{95C03138-EC0C-43FA-9A1E-CBAF32F28A45}" destId="{3EB15B1D-1F6E-4AD0-9C51-F6C055ADBD94}" srcOrd="1" destOrd="0" parTransId="{3D973DE6-44AB-406E-9D4E-06740C5F38FC}" sibTransId="{815E3DC1-B03F-4BEE-9A0C-32A22A6A5586}"/>
    <dgm:cxn modelId="{2D4838FF-3363-4A21-B784-A9F634592007}" srcId="{95C03138-EC0C-43FA-9A1E-CBAF32F28A45}" destId="{13A4E4A2-9D8C-4C39-A980-E2DE7687CB14}" srcOrd="3" destOrd="0" parTransId="{3749C144-A436-482E-B5C3-53B3117F001A}" sibTransId="{7A845689-B102-4DDC-B6FE-37017AB278D4}"/>
    <dgm:cxn modelId="{23959DB2-C760-482A-AA9E-93016FDE28BA}" type="presParOf" srcId="{96341DA0-81D2-44E9-A0D0-67B85E5D3014}" destId="{345130F2-33C8-416E-9C3E-394015859DD1}" srcOrd="0" destOrd="0" presId="urn:microsoft.com/office/officeart/2005/8/layout/default"/>
    <dgm:cxn modelId="{88A649AE-9A84-4C1A-A00F-DAD83B14D8EC}" type="presParOf" srcId="{96341DA0-81D2-44E9-A0D0-67B85E5D3014}" destId="{EED345EC-3644-4DFE-94F7-5A0772327ABF}" srcOrd="1" destOrd="0" presId="urn:microsoft.com/office/officeart/2005/8/layout/default"/>
    <dgm:cxn modelId="{950204FB-8D12-45E5-AC9D-078093A89E1C}" type="presParOf" srcId="{96341DA0-81D2-44E9-A0D0-67B85E5D3014}" destId="{616CF253-BC04-4E0E-BFDD-D5A88EC57FB0}" srcOrd="2" destOrd="0" presId="urn:microsoft.com/office/officeart/2005/8/layout/default"/>
    <dgm:cxn modelId="{1FEDC478-29FC-4F87-98D5-2CD6D0779943}" type="presParOf" srcId="{96341DA0-81D2-44E9-A0D0-67B85E5D3014}" destId="{39F5962E-C958-4F39-846B-F847AA0D1694}" srcOrd="3" destOrd="0" presId="urn:microsoft.com/office/officeart/2005/8/layout/default"/>
    <dgm:cxn modelId="{72E00C07-7B99-4116-8269-19EB0DBCEE43}" type="presParOf" srcId="{96341DA0-81D2-44E9-A0D0-67B85E5D3014}" destId="{00508959-29C1-4BE9-8DB0-91E4989D8DD5}" srcOrd="4" destOrd="0" presId="urn:microsoft.com/office/officeart/2005/8/layout/default"/>
    <dgm:cxn modelId="{9D0A293A-18F2-48E4-99D1-85560EF14E06}" type="presParOf" srcId="{96341DA0-81D2-44E9-A0D0-67B85E5D3014}" destId="{A64025CA-5068-4149-8C36-06AC6C4DF60B}" srcOrd="5" destOrd="0" presId="urn:microsoft.com/office/officeart/2005/8/layout/default"/>
    <dgm:cxn modelId="{F3AC1ADE-E0ED-4C39-AAA6-E42A6CB2962B}" type="presParOf" srcId="{96341DA0-81D2-44E9-A0D0-67B85E5D3014}" destId="{279F6CC4-33BB-434E-95A1-042AA1703481}" srcOrd="6" destOrd="0" presId="urn:microsoft.com/office/officeart/2005/8/layout/default"/>
    <dgm:cxn modelId="{95848FCE-40DC-41ED-BDF9-61567DABD007}" type="presParOf" srcId="{96341DA0-81D2-44E9-A0D0-67B85E5D3014}" destId="{BA57DB03-F2EF-4D45-B9B4-85ED8E958A3A}" srcOrd="7" destOrd="0" presId="urn:microsoft.com/office/officeart/2005/8/layout/default"/>
    <dgm:cxn modelId="{4E93BD2E-AFCB-46E3-B6F4-A35741CDD9A9}" type="presParOf" srcId="{96341DA0-81D2-44E9-A0D0-67B85E5D3014}" destId="{95E9CC0D-D2B9-45E1-9025-8601569F4FAE}" srcOrd="8" destOrd="0" presId="urn:microsoft.com/office/officeart/2005/8/layout/default"/>
    <dgm:cxn modelId="{F616F03F-C6B7-41E1-8086-F2417BDF8080}" type="presParOf" srcId="{96341DA0-81D2-44E9-A0D0-67B85E5D3014}" destId="{A8259EBD-F46D-42ED-B9C7-FA4A0026BC13}" srcOrd="9" destOrd="0" presId="urn:microsoft.com/office/officeart/2005/8/layout/default"/>
    <dgm:cxn modelId="{C62992E2-B969-437A-89AB-3103C42D1A72}" type="presParOf" srcId="{96341DA0-81D2-44E9-A0D0-67B85E5D3014}" destId="{4198F516-7A81-4E99-BA50-5FF0A05C9B6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C03138-EC0C-43FA-9A1E-CBAF32F28A4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7D09C86F-E3F5-4328-9AF8-00BD8A9C206C}">
      <dgm:prSet phldrT="[Text]" custT="1"/>
      <dgm:spPr/>
      <dgm:t>
        <a:bodyPr/>
        <a:lstStyle/>
        <a:p>
          <a:pPr>
            <a:buSzPts val="1000"/>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“I want to know how to meet others with CLL/SLL for support.”</a:t>
          </a:r>
          <a:endParaRPr lang="en-GB" sz="1600" dirty="0"/>
        </a:p>
      </dgm:t>
    </dgm:pt>
    <dgm:pt modelId="{86027C76-C4BB-40F2-B65D-5C8384D39955}" type="parTrans" cxnId="{1BDA9555-A582-4651-84DD-5D03F0395756}">
      <dgm:prSet/>
      <dgm:spPr/>
      <dgm:t>
        <a:bodyPr/>
        <a:lstStyle/>
        <a:p>
          <a:endParaRPr lang="en-GB" sz="1600"/>
        </a:p>
      </dgm:t>
    </dgm:pt>
    <dgm:pt modelId="{515504CF-0576-49F6-9274-543D15F3AA20}" type="sibTrans" cxnId="{1BDA9555-A582-4651-84DD-5D03F0395756}">
      <dgm:prSet/>
      <dgm:spPr/>
      <dgm:t>
        <a:bodyPr/>
        <a:lstStyle/>
        <a:p>
          <a:endParaRPr lang="en-GB" sz="1600"/>
        </a:p>
      </dgm:t>
    </dgm:pt>
    <dgm:pt modelId="{3EB15B1D-1F6E-4AD0-9C51-F6C055ADBD94}">
      <dgm:prSet phldrT="[Text]" custT="1"/>
      <dgm:spPr/>
      <dgm:t>
        <a:bodyPr/>
        <a:lstStyle/>
        <a:p>
          <a:pPr>
            <a:buSzPts val="1000"/>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“Shingrix Vaccine – can we lobby so all can access?”</a:t>
          </a:r>
          <a:endParaRPr lang="en-GB" sz="1600" dirty="0"/>
        </a:p>
      </dgm:t>
    </dgm:pt>
    <dgm:pt modelId="{3D973DE6-44AB-406E-9D4E-06740C5F38FC}" type="parTrans" cxnId="{AB27DCFC-5258-4255-84FA-C6930587E86F}">
      <dgm:prSet/>
      <dgm:spPr/>
      <dgm:t>
        <a:bodyPr/>
        <a:lstStyle/>
        <a:p>
          <a:endParaRPr lang="en-GB" sz="1600"/>
        </a:p>
      </dgm:t>
    </dgm:pt>
    <dgm:pt modelId="{815E3DC1-B03F-4BEE-9A0C-32A22A6A5586}" type="sibTrans" cxnId="{AB27DCFC-5258-4255-84FA-C6930587E86F}">
      <dgm:prSet/>
      <dgm:spPr/>
      <dgm:t>
        <a:bodyPr/>
        <a:lstStyle/>
        <a:p>
          <a:endParaRPr lang="en-GB" sz="1600"/>
        </a:p>
      </dgm:t>
    </dgm:pt>
    <dgm:pt modelId="{F5B23542-5104-4ADD-A34C-B078147DD37F}">
      <dgm:prSet phldrT="[Text]" custT="1"/>
      <dgm:spPr/>
      <dgm:t>
        <a:bodyPr/>
        <a:lstStyle/>
        <a:p>
          <a:pPr>
            <a:buSzPts val="1000"/>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“Would like more resources specifically for partners, carers and family.”</a:t>
          </a:r>
          <a:endParaRPr lang="en-GB" sz="1600" dirty="0"/>
        </a:p>
      </dgm:t>
    </dgm:pt>
    <dgm:pt modelId="{F2871C01-8DB3-44ED-8244-E5744B749AF3}" type="parTrans" cxnId="{9F69460B-1F34-436E-B819-8852BC6984B0}">
      <dgm:prSet/>
      <dgm:spPr/>
      <dgm:t>
        <a:bodyPr/>
        <a:lstStyle/>
        <a:p>
          <a:endParaRPr lang="en-GB" sz="1600"/>
        </a:p>
      </dgm:t>
    </dgm:pt>
    <dgm:pt modelId="{5DBD25AD-1C93-4AA7-9F38-0CA4238777ED}" type="sibTrans" cxnId="{9F69460B-1F34-436E-B819-8852BC6984B0}">
      <dgm:prSet/>
      <dgm:spPr/>
      <dgm:t>
        <a:bodyPr/>
        <a:lstStyle/>
        <a:p>
          <a:endParaRPr lang="en-GB" sz="1600"/>
        </a:p>
      </dgm:t>
    </dgm:pt>
    <dgm:pt modelId="{4C309593-DBC0-458C-9D27-60F37D7DA4DA}">
      <dgm:prSet phldrT="[Text]" custT="1"/>
      <dgm:spPr/>
      <dgm:t>
        <a:bodyPr/>
        <a:lstStyle/>
        <a:p>
          <a:pPr>
            <a:buSzPts val="1000"/>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“Exercise and Diet – more advice on do’s and don’ts.”</a:t>
          </a:r>
          <a:endParaRPr lang="en-GB" sz="1600" dirty="0"/>
        </a:p>
      </dgm:t>
    </dgm:pt>
    <dgm:pt modelId="{D00876D8-85B6-439E-851C-075DC1A87843}" type="parTrans" cxnId="{4D0009AE-26FF-4EB3-8389-24D35ECC0C71}">
      <dgm:prSet/>
      <dgm:spPr/>
      <dgm:t>
        <a:bodyPr/>
        <a:lstStyle/>
        <a:p>
          <a:endParaRPr lang="en-GB" sz="1600"/>
        </a:p>
      </dgm:t>
    </dgm:pt>
    <dgm:pt modelId="{5EA6FCE9-6D1F-4F09-ABB8-FF534ABB2E06}" type="sibTrans" cxnId="{4D0009AE-26FF-4EB3-8389-24D35ECC0C71}">
      <dgm:prSet/>
      <dgm:spPr/>
      <dgm:t>
        <a:bodyPr/>
        <a:lstStyle/>
        <a:p>
          <a:endParaRPr lang="en-GB" sz="1600"/>
        </a:p>
      </dgm:t>
    </dgm:pt>
    <dgm:pt modelId="{13A4E4A2-9D8C-4C39-A980-E2DE7687CB14}">
      <dgm:prSet phldrT="[Text]" custT="1"/>
      <dgm:spPr/>
      <dgm:t>
        <a:bodyPr/>
        <a:lstStyle/>
        <a:p>
          <a:pPr>
            <a:buSzPts val="1000"/>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“How can we enable fair and consistent access to CNS no matter where you are treated?”</a:t>
          </a:r>
          <a:endParaRPr lang="en-GB" sz="1600" dirty="0"/>
        </a:p>
      </dgm:t>
    </dgm:pt>
    <dgm:pt modelId="{3749C144-A436-482E-B5C3-53B3117F001A}" type="parTrans" cxnId="{2D4838FF-3363-4A21-B784-A9F634592007}">
      <dgm:prSet/>
      <dgm:spPr/>
      <dgm:t>
        <a:bodyPr/>
        <a:lstStyle/>
        <a:p>
          <a:endParaRPr lang="en-GB" sz="1600"/>
        </a:p>
      </dgm:t>
    </dgm:pt>
    <dgm:pt modelId="{7A845689-B102-4DDC-B6FE-37017AB278D4}" type="sibTrans" cxnId="{2D4838FF-3363-4A21-B784-A9F634592007}">
      <dgm:prSet/>
      <dgm:spPr/>
      <dgm:t>
        <a:bodyPr/>
        <a:lstStyle/>
        <a:p>
          <a:endParaRPr lang="en-GB" sz="1600"/>
        </a:p>
      </dgm:t>
    </dgm:pt>
    <dgm:pt modelId="{1207FC82-592F-4C3F-8FDB-5F80258CE80D}">
      <dgm:prSet phldrT="[Text]" custT="1"/>
      <dgm:spPr/>
      <dgm:t>
        <a:bodyPr/>
        <a:lstStyle/>
        <a:p>
          <a:pPr>
            <a:buSzPts val="1000"/>
            <a:buFont typeface="Symbol" panose="05050102010706020507" pitchFamily="18" charset="2"/>
            <a:buChar char=""/>
          </a:pPr>
          <a:r>
            <a:rPr lang="en-GB" sz="1600" dirty="0">
              <a:effectLst/>
              <a:latin typeface="Calibri" panose="020F0502020204030204" pitchFamily="34" charset="0"/>
              <a:ea typeface="Calibri" panose="020F0502020204030204" pitchFamily="34" charset="0"/>
              <a:cs typeface="Times New Roman" panose="02020603050405020304" pitchFamily="18" charset="0"/>
            </a:rPr>
            <a:t>“Emotional Support – more please! It is very much needed.”</a:t>
          </a:r>
          <a:endParaRPr lang="en-GB" sz="1600" dirty="0"/>
        </a:p>
      </dgm:t>
    </dgm:pt>
    <dgm:pt modelId="{2EC14265-0B99-4067-834F-3E7E113EE9EE}" type="parTrans" cxnId="{070BAF7D-7AF5-4645-97D7-5B99109D91E2}">
      <dgm:prSet/>
      <dgm:spPr/>
      <dgm:t>
        <a:bodyPr/>
        <a:lstStyle/>
        <a:p>
          <a:endParaRPr lang="en-GB" sz="1600"/>
        </a:p>
      </dgm:t>
    </dgm:pt>
    <dgm:pt modelId="{77B5CD2A-1DAE-4828-B10F-A981D4901852}" type="sibTrans" cxnId="{070BAF7D-7AF5-4645-97D7-5B99109D91E2}">
      <dgm:prSet/>
      <dgm:spPr/>
      <dgm:t>
        <a:bodyPr/>
        <a:lstStyle/>
        <a:p>
          <a:endParaRPr lang="en-GB" sz="1600"/>
        </a:p>
      </dgm:t>
    </dgm:pt>
    <dgm:pt modelId="{72D5B61D-3C31-4962-9550-00E4DAC8C418}" type="pres">
      <dgm:prSet presAssocID="{95C03138-EC0C-43FA-9A1E-CBAF32F28A45}" presName="diagram" presStyleCnt="0">
        <dgm:presLayoutVars>
          <dgm:dir/>
          <dgm:resizeHandles val="exact"/>
        </dgm:presLayoutVars>
      </dgm:prSet>
      <dgm:spPr/>
    </dgm:pt>
    <dgm:pt modelId="{94A566A6-AACD-47CA-AA67-82F7A1F0C2C2}" type="pres">
      <dgm:prSet presAssocID="{7D09C86F-E3F5-4328-9AF8-00BD8A9C206C}" presName="node" presStyleLbl="node1" presStyleIdx="0" presStyleCnt="6">
        <dgm:presLayoutVars>
          <dgm:bulletEnabled val="1"/>
        </dgm:presLayoutVars>
      </dgm:prSet>
      <dgm:spPr/>
    </dgm:pt>
    <dgm:pt modelId="{82AFCAF3-1D15-4E5E-8B08-C495138FC47B}" type="pres">
      <dgm:prSet presAssocID="{515504CF-0576-49F6-9274-543D15F3AA20}" presName="sibTrans" presStyleCnt="0"/>
      <dgm:spPr/>
    </dgm:pt>
    <dgm:pt modelId="{3D48C90A-B715-4EC4-BD15-88588775C06B}" type="pres">
      <dgm:prSet presAssocID="{3EB15B1D-1F6E-4AD0-9C51-F6C055ADBD94}" presName="node" presStyleLbl="node1" presStyleIdx="1" presStyleCnt="6">
        <dgm:presLayoutVars>
          <dgm:bulletEnabled val="1"/>
        </dgm:presLayoutVars>
      </dgm:prSet>
      <dgm:spPr/>
    </dgm:pt>
    <dgm:pt modelId="{BC7BBC2C-713D-4D2E-AA4B-4AA1D8F2C997}" type="pres">
      <dgm:prSet presAssocID="{815E3DC1-B03F-4BEE-9A0C-32A22A6A5586}" presName="sibTrans" presStyleCnt="0"/>
      <dgm:spPr/>
    </dgm:pt>
    <dgm:pt modelId="{86DECE2A-5F81-4493-BDDA-383621A58800}" type="pres">
      <dgm:prSet presAssocID="{F5B23542-5104-4ADD-A34C-B078147DD37F}" presName="node" presStyleLbl="node1" presStyleIdx="2" presStyleCnt="6">
        <dgm:presLayoutVars>
          <dgm:bulletEnabled val="1"/>
        </dgm:presLayoutVars>
      </dgm:prSet>
      <dgm:spPr/>
    </dgm:pt>
    <dgm:pt modelId="{C20FBF18-AEA1-4CC3-B9BC-7B2CC66B6A12}" type="pres">
      <dgm:prSet presAssocID="{5DBD25AD-1C93-4AA7-9F38-0CA4238777ED}" presName="sibTrans" presStyleCnt="0"/>
      <dgm:spPr/>
    </dgm:pt>
    <dgm:pt modelId="{32024693-2A8C-4A0E-843C-B41D934304F5}" type="pres">
      <dgm:prSet presAssocID="{13A4E4A2-9D8C-4C39-A980-E2DE7687CB14}" presName="node" presStyleLbl="node1" presStyleIdx="3" presStyleCnt="6">
        <dgm:presLayoutVars>
          <dgm:bulletEnabled val="1"/>
        </dgm:presLayoutVars>
      </dgm:prSet>
      <dgm:spPr/>
    </dgm:pt>
    <dgm:pt modelId="{5318D683-1666-4484-8E2D-E0EB5B02EFAE}" type="pres">
      <dgm:prSet presAssocID="{7A845689-B102-4DDC-B6FE-37017AB278D4}" presName="sibTrans" presStyleCnt="0"/>
      <dgm:spPr/>
    </dgm:pt>
    <dgm:pt modelId="{49D86DD3-7EF3-4FE0-9543-1FFA01EBA1DD}" type="pres">
      <dgm:prSet presAssocID="{1207FC82-592F-4C3F-8FDB-5F80258CE80D}" presName="node" presStyleLbl="node1" presStyleIdx="4" presStyleCnt="6">
        <dgm:presLayoutVars>
          <dgm:bulletEnabled val="1"/>
        </dgm:presLayoutVars>
      </dgm:prSet>
      <dgm:spPr/>
    </dgm:pt>
    <dgm:pt modelId="{D8BBF702-08DC-45B6-ADB4-78FC7151E305}" type="pres">
      <dgm:prSet presAssocID="{77B5CD2A-1DAE-4828-B10F-A981D4901852}" presName="sibTrans" presStyleCnt="0"/>
      <dgm:spPr/>
    </dgm:pt>
    <dgm:pt modelId="{6F197ECB-E7B4-4411-8D3C-F0CDDDBDDC33}" type="pres">
      <dgm:prSet presAssocID="{4C309593-DBC0-458C-9D27-60F37D7DA4DA}" presName="node" presStyleLbl="node1" presStyleIdx="5" presStyleCnt="6">
        <dgm:presLayoutVars>
          <dgm:bulletEnabled val="1"/>
        </dgm:presLayoutVars>
      </dgm:prSet>
      <dgm:spPr/>
    </dgm:pt>
  </dgm:ptLst>
  <dgm:cxnLst>
    <dgm:cxn modelId="{6CBF4E00-5A9B-4CAE-A0A1-388D16B668AB}" type="presOf" srcId="{1207FC82-592F-4C3F-8FDB-5F80258CE80D}" destId="{49D86DD3-7EF3-4FE0-9543-1FFA01EBA1DD}" srcOrd="0" destOrd="0" presId="urn:microsoft.com/office/officeart/2005/8/layout/default"/>
    <dgm:cxn modelId="{9F69460B-1F34-436E-B819-8852BC6984B0}" srcId="{95C03138-EC0C-43FA-9A1E-CBAF32F28A45}" destId="{F5B23542-5104-4ADD-A34C-B078147DD37F}" srcOrd="2" destOrd="0" parTransId="{F2871C01-8DB3-44ED-8244-E5744B749AF3}" sibTransId="{5DBD25AD-1C93-4AA7-9F38-0CA4238777ED}"/>
    <dgm:cxn modelId="{83E38750-C93B-4F89-90FB-CF925627DE19}" type="presOf" srcId="{7D09C86F-E3F5-4328-9AF8-00BD8A9C206C}" destId="{94A566A6-AACD-47CA-AA67-82F7A1F0C2C2}" srcOrd="0" destOrd="0" presId="urn:microsoft.com/office/officeart/2005/8/layout/default"/>
    <dgm:cxn modelId="{1BDA9555-A582-4651-84DD-5D03F0395756}" srcId="{95C03138-EC0C-43FA-9A1E-CBAF32F28A45}" destId="{7D09C86F-E3F5-4328-9AF8-00BD8A9C206C}" srcOrd="0" destOrd="0" parTransId="{86027C76-C4BB-40F2-B65D-5C8384D39955}" sibTransId="{515504CF-0576-49F6-9274-543D15F3AA20}"/>
    <dgm:cxn modelId="{070BAF7D-7AF5-4645-97D7-5B99109D91E2}" srcId="{95C03138-EC0C-43FA-9A1E-CBAF32F28A45}" destId="{1207FC82-592F-4C3F-8FDB-5F80258CE80D}" srcOrd="4" destOrd="0" parTransId="{2EC14265-0B99-4067-834F-3E7E113EE9EE}" sibTransId="{77B5CD2A-1DAE-4828-B10F-A981D4901852}"/>
    <dgm:cxn modelId="{AEC0DD92-2D06-434E-97C6-01A740D6CDB9}" type="presOf" srcId="{4C309593-DBC0-458C-9D27-60F37D7DA4DA}" destId="{6F197ECB-E7B4-4411-8D3C-F0CDDDBDDC33}" srcOrd="0" destOrd="0" presId="urn:microsoft.com/office/officeart/2005/8/layout/default"/>
    <dgm:cxn modelId="{C09B8DA9-6802-4398-8EA5-2C19AE229109}" type="presOf" srcId="{13A4E4A2-9D8C-4C39-A980-E2DE7687CB14}" destId="{32024693-2A8C-4A0E-843C-B41D934304F5}" srcOrd="0" destOrd="0" presId="urn:microsoft.com/office/officeart/2005/8/layout/default"/>
    <dgm:cxn modelId="{4D0009AE-26FF-4EB3-8389-24D35ECC0C71}" srcId="{95C03138-EC0C-43FA-9A1E-CBAF32F28A45}" destId="{4C309593-DBC0-458C-9D27-60F37D7DA4DA}" srcOrd="5" destOrd="0" parTransId="{D00876D8-85B6-439E-851C-075DC1A87843}" sibTransId="{5EA6FCE9-6D1F-4F09-ABB8-FF534ABB2E06}"/>
    <dgm:cxn modelId="{CACD86B6-ECE9-448E-9D39-B0959C21B3F7}" type="presOf" srcId="{95C03138-EC0C-43FA-9A1E-CBAF32F28A45}" destId="{72D5B61D-3C31-4962-9550-00E4DAC8C418}" srcOrd="0" destOrd="0" presId="urn:microsoft.com/office/officeart/2005/8/layout/default"/>
    <dgm:cxn modelId="{E47811E0-6682-41AE-87E1-87A0CE6E9AE7}" type="presOf" srcId="{F5B23542-5104-4ADD-A34C-B078147DD37F}" destId="{86DECE2A-5F81-4493-BDDA-383621A58800}" srcOrd="0" destOrd="0" presId="urn:microsoft.com/office/officeart/2005/8/layout/default"/>
    <dgm:cxn modelId="{AB27DCFC-5258-4255-84FA-C6930587E86F}" srcId="{95C03138-EC0C-43FA-9A1E-CBAF32F28A45}" destId="{3EB15B1D-1F6E-4AD0-9C51-F6C055ADBD94}" srcOrd="1" destOrd="0" parTransId="{3D973DE6-44AB-406E-9D4E-06740C5F38FC}" sibTransId="{815E3DC1-B03F-4BEE-9A0C-32A22A6A5586}"/>
    <dgm:cxn modelId="{FE4912FE-BD98-4190-8EF8-D5E43A862119}" type="presOf" srcId="{3EB15B1D-1F6E-4AD0-9C51-F6C055ADBD94}" destId="{3D48C90A-B715-4EC4-BD15-88588775C06B}" srcOrd="0" destOrd="0" presId="urn:microsoft.com/office/officeart/2005/8/layout/default"/>
    <dgm:cxn modelId="{2D4838FF-3363-4A21-B784-A9F634592007}" srcId="{95C03138-EC0C-43FA-9A1E-CBAF32F28A45}" destId="{13A4E4A2-9D8C-4C39-A980-E2DE7687CB14}" srcOrd="3" destOrd="0" parTransId="{3749C144-A436-482E-B5C3-53B3117F001A}" sibTransId="{7A845689-B102-4DDC-B6FE-37017AB278D4}"/>
    <dgm:cxn modelId="{DFF6B96F-C184-48FB-BD00-EF878B960968}" type="presParOf" srcId="{72D5B61D-3C31-4962-9550-00E4DAC8C418}" destId="{94A566A6-AACD-47CA-AA67-82F7A1F0C2C2}" srcOrd="0" destOrd="0" presId="urn:microsoft.com/office/officeart/2005/8/layout/default"/>
    <dgm:cxn modelId="{3EA24684-D711-4698-B119-C6242A7DC699}" type="presParOf" srcId="{72D5B61D-3C31-4962-9550-00E4DAC8C418}" destId="{82AFCAF3-1D15-4E5E-8B08-C495138FC47B}" srcOrd="1" destOrd="0" presId="urn:microsoft.com/office/officeart/2005/8/layout/default"/>
    <dgm:cxn modelId="{C1DD5D09-F854-4C8A-A8A7-41A7D573850A}" type="presParOf" srcId="{72D5B61D-3C31-4962-9550-00E4DAC8C418}" destId="{3D48C90A-B715-4EC4-BD15-88588775C06B}" srcOrd="2" destOrd="0" presId="urn:microsoft.com/office/officeart/2005/8/layout/default"/>
    <dgm:cxn modelId="{C408B654-D9B9-4E09-9C2F-413314003028}" type="presParOf" srcId="{72D5B61D-3C31-4962-9550-00E4DAC8C418}" destId="{BC7BBC2C-713D-4D2E-AA4B-4AA1D8F2C997}" srcOrd="3" destOrd="0" presId="urn:microsoft.com/office/officeart/2005/8/layout/default"/>
    <dgm:cxn modelId="{1ECF1442-3999-4C41-887D-31DA0DE27D3B}" type="presParOf" srcId="{72D5B61D-3C31-4962-9550-00E4DAC8C418}" destId="{86DECE2A-5F81-4493-BDDA-383621A58800}" srcOrd="4" destOrd="0" presId="urn:microsoft.com/office/officeart/2005/8/layout/default"/>
    <dgm:cxn modelId="{8E2C216A-4DFA-4763-930B-F0BC2E0451FE}" type="presParOf" srcId="{72D5B61D-3C31-4962-9550-00E4DAC8C418}" destId="{C20FBF18-AEA1-4CC3-B9BC-7B2CC66B6A12}" srcOrd="5" destOrd="0" presId="urn:microsoft.com/office/officeart/2005/8/layout/default"/>
    <dgm:cxn modelId="{7ABDDC47-3DC1-4D63-B895-9C987AEF508C}" type="presParOf" srcId="{72D5B61D-3C31-4962-9550-00E4DAC8C418}" destId="{32024693-2A8C-4A0E-843C-B41D934304F5}" srcOrd="6" destOrd="0" presId="urn:microsoft.com/office/officeart/2005/8/layout/default"/>
    <dgm:cxn modelId="{188C00AA-D9C8-437D-8485-2C547FDD1ECE}" type="presParOf" srcId="{72D5B61D-3C31-4962-9550-00E4DAC8C418}" destId="{5318D683-1666-4484-8E2D-E0EB5B02EFAE}" srcOrd="7" destOrd="0" presId="urn:microsoft.com/office/officeart/2005/8/layout/default"/>
    <dgm:cxn modelId="{F0CAE8F1-CAC1-4D9B-96D9-F521A4AE567D}" type="presParOf" srcId="{72D5B61D-3C31-4962-9550-00E4DAC8C418}" destId="{49D86DD3-7EF3-4FE0-9543-1FFA01EBA1DD}" srcOrd="8" destOrd="0" presId="urn:microsoft.com/office/officeart/2005/8/layout/default"/>
    <dgm:cxn modelId="{E8A4772E-4915-4BA5-B249-E6382B09C407}" type="presParOf" srcId="{72D5B61D-3C31-4962-9550-00E4DAC8C418}" destId="{D8BBF702-08DC-45B6-ADB4-78FC7151E305}" srcOrd="9" destOrd="0" presId="urn:microsoft.com/office/officeart/2005/8/layout/default"/>
    <dgm:cxn modelId="{D61354F5-A3A1-4A44-A799-B1D3D13EB264}" type="presParOf" srcId="{72D5B61D-3C31-4962-9550-00E4DAC8C418}" destId="{6F197ECB-E7B4-4411-8D3C-F0CDDDBDDC3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130F2-33C8-416E-9C3E-394015859DD1}">
      <dsp:nvSpPr>
        <dsp:cNvPr id="0" name=""/>
        <dsp:cNvSpPr/>
      </dsp:nvSpPr>
      <dsp:spPr>
        <a:xfrm>
          <a:off x="0" y="881928"/>
          <a:ext cx="2711054" cy="162663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SzPts val="1000"/>
            <a:buFont typeface="Symbol" panose="05050102010706020507" pitchFamily="18" charset="2"/>
            <a:buNone/>
          </a:pPr>
          <a:r>
            <a:rPr lang="en-GB" sz="1500" kern="1200" dirty="0">
              <a:effectLst/>
              <a:latin typeface="Calibri" panose="020F0502020204030204" pitchFamily="34" charset="0"/>
              <a:ea typeface="Calibri" panose="020F0502020204030204" pitchFamily="34" charset="0"/>
              <a:cs typeface="Times New Roman" panose="02020603050405020304" pitchFamily="18" charset="0"/>
            </a:rPr>
            <a:t>“SLL – can we promote that we cover this, what it is, and how it correlates to CLL, and how treatments, signs and symptoms are similar?”</a:t>
          </a:r>
          <a:endParaRPr lang="en-GB" sz="1500" kern="1200" dirty="0"/>
        </a:p>
      </dsp:txBody>
      <dsp:txXfrm>
        <a:off x="0" y="881928"/>
        <a:ext cx="2711054" cy="1626632"/>
      </dsp:txXfrm>
    </dsp:sp>
    <dsp:sp modelId="{616CF253-BC04-4E0E-BFDD-D5A88EC57FB0}">
      <dsp:nvSpPr>
        <dsp:cNvPr id="0" name=""/>
        <dsp:cNvSpPr/>
      </dsp:nvSpPr>
      <dsp:spPr>
        <a:xfrm>
          <a:off x="2982160" y="881928"/>
          <a:ext cx="2711054" cy="1626632"/>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SzPts val="1000"/>
            <a:buFont typeface="Symbol" panose="05050102010706020507" pitchFamily="18" charset="2"/>
            <a:buNone/>
          </a:pPr>
          <a:r>
            <a:rPr lang="en-GB" sz="1500" kern="1200" dirty="0">
              <a:effectLst/>
              <a:latin typeface="Calibri" panose="020F0502020204030204" pitchFamily="34" charset="0"/>
              <a:ea typeface="Calibri" panose="020F0502020204030204" pitchFamily="34" charset="0"/>
              <a:cs typeface="Times New Roman" panose="02020603050405020304" pitchFamily="18" charset="0"/>
            </a:rPr>
            <a:t>“Initial diagnosis –such a high variance in experiences: can we do anything to ensure primary and secondary HCPs are consistent in approach, explanation and signposting to support?”</a:t>
          </a:r>
          <a:endParaRPr lang="en-GB" sz="1500" kern="1200" dirty="0"/>
        </a:p>
      </dsp:txBody>
      <dsp:txXfrm>
        <a:off x="2982160" y="881928"/>
        <a:ext cx="2711054" cy="1626632"/>
      </dsp:txXfrm>
    </dsp:sp>
    <dsp:sp modelId="{00508959-29C1-4BE9-8DB0-91E4989D8DD5}">
      <dsp:nvSpPr>
        <dsp:cNvPr id="0" name=""/>
        <dsp:cNvSpPr/>
      </dsp:nvSpPr>
      <dsp:spPr>
        <a:xfrm>
          <a:off x="5964320" y="881928"/>
          <a:ext cx="2711054" cy="1626632"/>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SzPts val="1000"/>
            <a:buFont typeface="Symbol" panose="05050102010706020507" pitchFamily="18" charset="2"/>
            <a:buNone/>
          </a:pPr>
          <a:r>
            <a:rPr lang="en-GB" sz="1500" kern="1200" dirty="0">
              <a:effectLst/>
              <a:latin typeface="Calibri" panose="020F0502020204030204" pitchFamily="34" charset="0"/>
              <a:ea typeface="Calibri" panose="020F0502020204030204" pitchFamily="34" charset="0"/>
              <a:cs typeface="Times New Roman" panose="02020603050405020304" pitchFamily="18" charset="0"/>
            </a:rPr>
            <a:t>“What’s App group for Over 60’s please”</a:t>
          </a:r>
          <a:endParaRPr lang="en-GB" sz="1500" kern="1200" dirty="0"/>
        </a:p>
      </dsp:txBody>
      <dsp:txXfrm>
        <a:off x="5964320" y="881928"/>
        <a:ext cx="2711054" cy="1626632"/>
      </dsp:txXfrm>
    </dsp:sp>
    <dsp:sp modelId="{279F6CC4-33BB-434E-95A1-042AA1703481}">
      <dsp:nvSpPr>
        <dsp:cNvPr id="0" name=""/>
        <dsp:cNvSpPr/>
      </dsp:nvSpPr>
      <dsp:spPr>
        <a:xfrm>
          <a:off x="0" y="2779667"/>
          <a:ext cx="2711054" cy="1626632"/>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SzPts val="1000"/>
            <a:buFont typeface="Symbol" panose="05050102010706020507" pitchFamily="18" charset="2"/>
            <a:buNone/>
          </a:pPr>
          <a:r>
            <a:rPr lang="en-GB" sz="1500" kern="1200" dirty="0">
              <a:effectLst/>
              <a:latin typeface="Calibri" panose="020F0502020204030204" pitchFamily="34" charset="0"/>
              <a:ea typeface="Calibri" panose="020F0502020204030204" pitchFamily="34" charset="0"/>
              <a:cs typeface="Times New Roman" panose="02020603050405020304" pitchFamily="18" charset="0"/>
            </a:rPr>
            <a:t>“HU is great but confusion over advice due to people coming from all over the world - can anything be done to ensure clarity and accuracy of advice to country?”</a:t>
          </a:r>
          <a:endParaRPr lang="en-GB" sz="1500" kern="1200" dirty="0"/>
        </a:p>
      </dsp:txBody>
      <dsp:txXfrm>
        <a:off x="0" y="2779667"/>
        <a:ext cx="2711054" cy="1626632"/>
      </dsp:txXfrm>
    </dsp:sp>
    <dsp:sp modelId="{95E9CC0D-D2B9-45E1-9025-8601569F4FAE}">
      <dsp:nvSpPr>
        <dsp:cNvPr id="0" name=""/>
        <dsp:cNvSpPr/>
      </dsp:nvSpPr>
      <dsp:spPr>
        <a:xfrm>
          <a:off x="2982160" y="2779667"/>
          <a:ext cx="2711054" cy="1626632"/>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SzPts val="1000"/>
            <a:buFont typeface="Symbol" panose="05050102010706020507" pitchFamily="18" charset="2"/>
            <a:buNone/>
          </a:pPr>
          <a:r>
            <a:rPr lang="en-GB" sz="1500" kern="1200" dirty="0">
              <a:effectLst/>
              <a:latin typeface="Calibri" panose="020F0502020204030204" pitchFamily="34" charset="0"/>
              <a:ea typeface="Calibri" panose="020F0502020204030204" pitchFamily="34" charset="0"/>
              <a:cs typeface="Times New Roman" panose="02020603050405020304" pitchFamily="18" charset="0"/>
            </a:rPr>
            <a:t>“Travel and other insurance advice please!”</a:t>
          </a:r>
          <a:endParaRPr lang="en-GB" sz="1500" kern="1200" dirty="0"/>
        </a:p>
      </dsp:txBody>
      <dsp:txXfrm>
        <a:off x="2982160" y="2779667"/>
        <a:ext cx="2711054" cy="1626632"/>
      </dsp:txXfrm>
    </dsp:sp>
    <dsp:sp modelId="{4198F516-7A81-4E99-BA50-5FF0A05C9B60}">
      <dsp:nvSpPr>
        <dsp:cNvPr id="0" name=""/>
        <dsp:cNvSpPr/>
      </dsp:nvSpPr>
      <dsp:spPr>
        <a:xfrm>
          <a:off x="5964320" y="2779667"/>
          <a:ext cx="2711054" cy="162663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SzPts val="1000"/>
            <a:buFont typeface="Symbol" panose="05050102010706020507" pitchFamily="18" charset="2"/>
            <a:buNone/>
          </a:pPr>
          <a:r>
            <a:rPr lang="en-GB" sz="1500" kern="1200" dirty="0">
              <a:effectLst/>
              <a:latin typeface="Calibri" panose="020F0502020204030204" pitchFamily="34" charset="0"/>
              <a:ea typeface="Calibri" panose="020F0502020204030204" pitchFamily="34" charset="0"/>
              <a:cs typeface="Times New Roman" panose="02020603050405020304" pitchFamily="18" charset="0"/>
            </a:rPr>
            <a:t>“</a:t>
          </a:r>
          <a:r>
            <a:rPr lang="en-GB" sz="1500" kern="1200" dirty="0" err="1">
              <a:effectLst/>
              <a:latin typeface="Calibri" panose="020F0502020204030204" pitchFamily="34" charset="0"/>
              <a:ea typeface="Calibri" panose="020F0502020204030204" pitchFamily="34" charset="0"/>
              <a:cs typeface="Times New Roman" panose="02020603050405020304" pitchFamily="18" charset="0"/>
            </a:rPr>
            <a:t>Evusheld</a:t>
          </a:r>
          <a:r>
            <a:rPr lang="en-GB" sz="1500" kern="1200" dirty="0">
              <a:effectLst/>
              <a:latin typeface="Calibri" panose="020F0502020204030204" pitchFamily="34" charset="0"/>
              <a:ea typeface="Calibri" panose="020F0502020204030204" pitchFamily="34" charset="0"/>
              <a:cs typeface="Times New Roman" panose="02020603050405020304" pitchFamily="18" charset="0"/>
            </a:rPr>
            <a:t> – frustration that it is not available – it’s seen as a miracle get out of jail vaccine for immuno-compromised.”</a:t>
          </a:r>
          <a:endParaRPr lang="en-GB" sz="1500" kern="1200" dirty="0"/>
        </a:p>
      </dsp:txBody>
      <dsp:txXfrm>
        <a:off x="5964320" y="2779667"/>
        <a:ext cx="2711054" cy="1626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566A6-AACD-47CA-AA67-82F7A1F0C2C2}">
      <dsp:nvSpPr>
        <dsp:cNvPr id="0" name=""/>
        <dsp:cNvSpPr/>
      </dsp:nvSpPr>
      <dsp:spPr>
        <a:xfrm>
          <a:off x="0" y="872478"/>
          <a:ext cx="2680247" cy="16081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ts val="1000"/>
            <a:buFont typeface="Symbol" panose="05050102010706020507" pitchFamily="18" charset="2"/>
            <a:buNone/>
          </a:pPr>
          <a:r>
            <a:rPr lang="en-GB" sz="1600" kern="1200" dirty="0">
              <a:effectLst/>
              <a:latin typeface="Calibri" panose="020F0502020204030204" pitchFamily="34" charset="0"/>
              <a:ea typeface="Calibri" panose="020F0502020204030204" pitchFamily="34" charset="0"/>
              <a:cs typeface="Times New Roman" panose="02020603050405020304" pitchFamily="18" charset="0"/>
            </a:rPr>
            <a:t>“I want to know how to meet others with CLL/SLL for support.”</a:t>
          </a:r>
          <a:endParaRPr lang="en-GB" sz="1600" kern="1200" dirty="0"/>
        </a:p>
      </dsp:txBody>
      <dsp:txXfrm>
        <a:off x="0" y="872478"/>
        <a:ext cx="2680247" cy="1608148"/>
      </dsp:txXfrm>
    </dsp:sp>
    <dsp:sp modelId="{3D48C90A-B715-4EC4-BD15-88588775C06B}">
      <dsp:nvSpPr>
        <dsp:cNvPr id="0" name=""/>
        <dsp:cNvSpPr/>
      </dsp:nvSpPr>
      <dsp:spPr>
        <a:xfrm>
          <a:off x="2948272" y="872478"/>
          <a:ext cx="2680247" cy="160814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ts val="1000"/>
            <a:buFont typeface="Symbol" panose="05050102010706020507" pitchFamily="18" charset="2"/>
            <a:buNone/>
          </a:pPr>
          <a:r>
            <a:rPr lang="en-GB" sz="1600" kern="1200" dirty="0">
              <a:effectLst/>
              <a:latin typeface="Calibri" panose="020F0502020204030204" pitchFamily="34" charset="0"/>
              <a:ea typeface="Calibri" panose="020F0502020204030204" pitchFamily="34" charset="0"/>
              <a:cs typeface="Times New Roman" panose="02020603050405020304" pitchFamily="18" charset="0"/>
            </a:rPr>
            <a:t>“Shingrix Vaccine – can we lobby so all can access?”</a:t>
          </a:r>
          <a:endParaRPr lang="en-GB" sz="1600" kern="1200" dirty="0"/>
        </a:p>
      </dsp:txBody>
      <dsp:txXfrm>
        <a:off x="2948272" y="872478"/>
        <a:ext cx="2680247" cy="1608148"/>
      </dsp:txXfrm>
    </dsp:sp>
    <dsp:sp modelId="{86DECE2A-5F81-4493-BDDA-383621A58800}">
      <dsp:nvSpPr>
        <dsp:cNvPr id="0" name=""/>
        <dsp:cNvSpPr/>
      </dsp:nvSpPr>
      <dsp:spPr>
        <a:xfrm>
          <a:off x="5896545" y="872478"/>
          <a:ext cx="2680247" cy="160814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ts val="1000"/>
            <a:buFont typeface="Symbol" panose="05050102010706020507" pitchFamily="18" charset="2"/>
            <a:buNone/>
          </a:pPr>
          <a:r>
            <a:rPr lang="en-GB" sz="1600" kern="1200" dirty="0">
              <a:effectLst/>
              <a:latin typeface="Calibri" panose="020F0502020204030204" pitchFamily="34" charset="0"/>
              <a:ea typeface="Calibri" panose="020F0502020204030204" pitchFamily="34" charset="0"/>
              <a:cs typeface="Times New Roman" panose="02020603050405020304" pitchFamily="18" charset="0"/>
            </a:rPr>
            <a:t>“Would like more resources specifically for partners, carers and family.”</a:t>
          </a:r>
          <a:endParaRPr lang="en-GB" sz="1600" kern="1200" dirty="0"/>
        </a:p>
      </dsp:txBody>
      <dsp:txXfrm>
        <a:off x="5896545" y="872478"/>
        <a:ext cx="2680247" cy="1608148"/>
      </dsp:txXfrm>
    </dsp:sp>
    <dsp:sp modelId="{32024693-2A8C-4A0E-843C-B41D934304F5}">
      <dsp:nvSpPr>
        <dsp:cNvPr id="0" name=""/>
        <dsp:cNvSpPr/>
      </dsp:nvSpPr>
      <dsp:spPr>
        <a:xfrm>
          <a:off x="0" y="2748651"/>
          <a:ext cx="2680247" cy="160814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ts val="1000"/>
            <a:buFont typeface="Symbol" panose="05050102010706020507" pitchFamily="18" charset="2"/>
            <a:buNone/>
          </a:pPr>
          <a:r>
            <a:rPr lang="en-GB" sz="1600" kern="1200" dirty="0">
              <a:effectLst/>
              <a:latin typeface="Calibri" panose="020F0502020204030204" pitchFamily="34" charset="0"/>
              <a:ea typeface="Calibri" panose="020F0502020204030204" pitchFamily="34" charset="0"/>
              <a:cs typeface="Times New Roman" panose="02020603050405020304" pitchFamily="18" charset="0"/>
            </a:rPr>
            <a:t>“How can we enable fair and consistent access to CNS no matter where you are treated?”</a:t>
          </a:r>
          <a:endParaRPr lang="en-GB" sz="1600" kern="1200" dirty="0"/>
        </a:p>
      </dsp:txBody>
      <dsp:txXfrm>
        <a:off x="0" y="2748651"/>
        <a:ext cx="2680247" cy="1608148"/>
      </dsp:txXfrm>
    </dsp:sp>
    <dsp:sp modelId="{49D86DD3-7EF3-4FE0-9543-1FFA01EBA1DD}">
      <dsp:nvSpPr>
        <dsp:cNvPr id="0" name=""/>
        <dsp:cNvSpPr/>
      </dsp:nvSpPr>
      <dsp:spPr>
        <a:xfrm>
          <a:off x="2948272" y="2748651"/>
          <a:ext cx="2680247" cy="160814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ts val="1000"/>
            <a:buFont typeface="Symbol" panose="05050102010706020507" pitchFamily="18" charset="2"/>
            <a:buNone/>
          </a:pPr>
          <a:r>
            <a:rPr lang="en-GB" sz="1600" kern="1200" dirty="0">
              <a:effectLst/>
              <a:latin typeface="Calibri" panose="020F0502020204030204" pitchFamily="34" charset="0"/>
              <a:ea typeface="Calibri" panose="020F0502020204030204" pitchFamily="34" charset="0"/>
              <a:cs typeface="Times New Roman" panose="02020603050405020304" pitchFamily="18" charset="0"/>
            </a:rPr>
            <a:t>“Emotional Support – more please! It is very much needed.”</a:t>
          </a:r>
          <a:endParaRPr lang="en-GB" sz="1600" kern="1200" dirty="0"/>
        </a:p>
      </dsp:txBody>
      <dsp:txXfrm>
        <a:off x="2948272" y="2748651"/>
        <a:ext cx="2680247" cy="1608148"/>
      </dsp:txXfrm>
    </dsp:sp>
    <dsp:sp modelId="{6F197ECB-E7B4-4411-8D3C-F0CDDDBDDC33}">
      <dsp:nvSpPr>
        <dsp:cNvPr id="0" name=""/>
        <dsp:cNvSpPr/>
      </dsp:nvSpPr>
      <dsp:spPr>
        <a:xfrm>
          <a:off x="5896545" y="2748651"/>
          <a:ext cx="2680247" cy="160814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SzPts val="1000"/>
            <a:buFont typeface="Symbol" panose="05050102010706020507" pitchFamily="18" charset="2"/>
            <a:buNone/>
          </a:pPr>
          <a:r>
            <a:rPr lang="en-GB" sz="1600" kern="1200" dirty="0">
              <a:effectLst/>
              <a:latin typeface="Calibri" panose="020F0502020204030204" pitchFamily="34" charset="0"/>
              <a:ea typeface="Calibri" panose="020F0502020204030204" pitchFamily="34" charset="0"/>
              <a:cs typeface="Times New Roman" panose="02020603050405020304" pitchFamily="18" charset="0"/>
            </a:rPr>
            <a:t>“Exercise and Diet – more advice on do’s and don’ts.”</a:t>
          </a:r>
          <a:endParaRPr lang="en-GB" sz="1600" kern="1200" dirty="0"/>
        </a:p>
      </dsp:txBody>
      <dsp:txXfrm>
        <a:off x="5896545" y="2748651"/>
        <a:ext cx="2680247" cy="16081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0.63889</cdr:x>
      <cdr:y>0.44731</cdr:y>
    </cdr:from>
    <cdr:to>
      <cdr:x>0.65734</cdr:x>
      <cdr:y>0.5</cdr:y>
    </cdr:to>
    <cdr:sp macro="" textlink="">
      <cdr:nvSpPr>
        <cdr:cNvPr id="2" name="Star: 5 Points 1">
          <a:extLst xmlns:a="http://schemas.openxmlformats.org/drawingml/2006/main">
            <a:ext uri="{FF2B5EF4-FFF2-40B4-BE49-F238E27FC236}">
              <a16:creationId xmlns:a16="http://schemas.microsoft.com/office/drawing/2014/main" id="{47DDAD9B-21AA-661F-4A75-BB52EFF6E463}"/>
            </a:ext>
          </a:extLst>
        </cdr:cNvPr>
        <cdr:cNvSpPr/>
      </cdr:nvSpPr>
      <cdr:spPr>
        <a:xfrm xmlns:a="http://schemas.openxmlformats.org/drawingml/2006/main">
          <a:off x="6231469" y="1528593"/>
          <a:ext cx="179983" cy="180041"/>
        </a:xfrm>
        <a:prstGeom xmlns:a="http://schemas.openxmlformats.org/drawingml/2006/main" prst="star5">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0.34187</cdr:x>
      <cdr:y>0.18556</cdr:y>
    </cdr:from>
    <cdr:to>
      <cdr:x>0.36283</cdr:x>
      <cdr:y>0.22966</cdr:y>
    </cdr:to>
    <cdr:sp macro="" textlink="">
      <cdr:nvSpPr>
        <cdr:cNvPr id="2" name="Star: 5 Points 1">
          <a:extLst xmlns:a="http://schemas.openxmlformats.org/drawingml/2006/main">
            <a:ext uri="{FF2B5EF4-FFF2-40B4-BE49-F238E27FC236}">
              <a16:creationId xmlns:a16="http://schemas.microsoft.com/office/drawing/2014/main" id="{BD0D5DE6-DE17-94D5-1B05-071C73584EAA}"/>
            </a:ext>
          </a:extLst>
        </cdr:cNvPr>
        <cdr:cNvSpPr/>
      </cdr:nvSpPr>
      <cdr:spPr>
        <a:xfrm xmlns:a="http://schemas.openxmlformats.org/drawingml/2006/main">
          <a:off x="2934988" y="757558"/>
          <a:ext cx="179983" cy="180041"/>
        </a:xfrm>
        <a:prstGeom xmlns:a="http://schemas.openxmlformats.org/drawingml/2006/main" prst="star5">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dr:relSizeAnchor xmlns:cdr="http://schemas.openxmlformats.org/drawingml/2006/chartDrawing">
    <cdr:from>
      <cdr:x>0.88033</cdr:x>
      <cdr:y>0.198</cdr:y>
    </cdr:from>
    <cdr:to>
      <cdr:x>0.90129</cdr:x>
      <cdr:y>0.24211</cdr:y>
    </cdr:to>
    <cdr:sp macro="" textlink="">
      <cdr:nvSpPr>
        <cdr:cNvPr id="3" name="Star: 5 Points 2">
          <a:extLst xmlns:a="http://schemas.openxmlformats.org/drawingml/2006/main">
            <a:ext uri="{FF2B5EF4-FFF2-40B4-BE49-F238E27FC236}">
              <a16:creationId xmlns:a16="http://schemas.microsoft.com/office/drawing/2014/main" id="{275B9544-6BF2-0D91-34F8-51AC438768A0}"/>
            </a:ext>
          </a:extLst>
        </cdr:cNvPr>
        <cdr:cNvSpPr/>
      </cdr:nvSpPr>
      <cdr:spPr>
        <a:xfrm xmlns:a="http://schemas.openxmlformats.org/drawingml/2006/main">
          <a:off x="7557788" y="808358"/>
          <a:ext cx="179983" cy="180041"/>
        </a:xfrm>
        <a:prstGeom xmlns:a="http://schemas.openxmlformats.org/drawingml/2006/main" prst="star5">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0.17262</cdr:x>
      <cdr:y>0.1473</cdr:y>
    </cdr:from>
    <cdr:to>
      <cdr:x>0.18937</cdr:x>
      <cdr:y>0.18678</cdr:y>
    </cdr:to>
    <cdr:sp macro="" textlink="">
      <cdr:nvSpPr>
        <cdr:cNvPr id="2" name="Star: 5 Points 1">
          <a:extLst xmlns:a="http://schemas.openxmlformats.org/drawingml/2006/main">
            <a:ext uri="{FF2B5EF4-FFF2-40B4-BE49-F238E27FC236}">
              <a16:creationId xmlns:a16="http://schemas.microsoft.com/office/drawing/2014/main" id="{8B3F412F-92D1-75B4-F826-E8DE4ABE41CA}"/>
            </a:ext>
          </a:extLst>
        </cdr:cNvPr>
        <cdr:cNvSpPr/>
      </cdr:nvSpPr>
      <cdr:spPr>
        <a:xfrm xmlns:a="http://schemas.openxmlformats.org/drawingml/2006/main">
          <a:off x="1854632" y="671716"/>
          <a:ext cx="179983" cy="180041"/>
        </a:xfrm>
        <a:prstGeom xmlns:a="http://schemas.openxmlformats.org/drawingml/2006/main" prst="star5">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0.61604</cdr:x>
      <cdr:y>0.37693</cdr:y>
    </cdr:from>
    <cdr:to>
      <cdr:x>0.65216</cdr:x>
      <cdr:y>0.41533</cdr:y>
    </cdr:to>
    <cdr:sp macro="" textlink="">
      <cdr:nvSpPr>
        <cdr:cNvPr id="3" name="Star: 5 Points 2">
          <a:extLst xmlns:a="http://schemas.openxmlformats.org/drawingml/2006/main">
            <a:ext uri="{FF2B5EF4-FFF2-40B4-BE49-F238E27FC236}">
              <a16:creationId xmlns:a16="http://schemas.microsoft.com/office/drawing/2014/main" id="{4A231FE3-8C7D-4018-74C0-217E4B8FA1D7}"/>
            </a:ext>
          </a:extLst>
        </cdr:cNvPr>
        <cdr:cNvSpPr/>
      </cdr:nvSpPr>
      <cdr:spPr>
        <a:xfrm xmlns:a="http://schemas.openxmlformats.org/drawingml/2006/main">
          <a:off x="3069757" y="1637732"/>
          <a:ext cx="179986" cy="166866"/>
        </a:xfrm>
        <a:prstGeom xmlns:a="http://schemas.openxmlformats.org/drawingml/2006/main" prst="star5">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0.20993</cdr:x>
      <cdr:y>0.47928</cdr:y>
    </cdr:from>
    <cdr:to>
      <cdr:x>0.24605</cdr:x>
      <cdr:y>0.52071</cdr:y>
    </cdr:to>
    <cdr:sp macro="" textlink="">
      <cdr:nvSpPr>
        <cdr:cNvPr id="4" name="Star: 5 Points 3">
          <a:extLst xmlns:a="http://schemas.openxmlformats.org/drawingml/2006/main">
            <a:ext uri="{FF2B5EF4-FFF2-40B4-BE49-F238E27FC236}">
              <a16:creationId xmlns:a16="http://schemas.microsoft.com/office/drawing/2014/main" id="{E6818210-5733-F99D-71D4-18E9BD9572C0}"/>
            </a:ext>
          </a:extLst>
        </cdr:cNvPr>
        <cdr:cNvSpPr/>
      </cdr:nvSpPr>
      <cdr:spPr>
        <a:xfrm xmlns:a="http://schemas.openxmlformats.org/drawingml/2006/main">
          <a:off x="1046097" y="2082467"/>
          <a:ext cx="179986" cy="180011"/>
        </a:xfrm>
        <a:prstGeom xmlns:a="http://schemas.openxmlformats.org/drawingml/2006/main" prst="star5">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0.58516</cdr:x>
      <cdr:y>0.39968</cdr:y>
    </cdr:from>
    <cdr:to>
      <cdr:x>0.62128</cdr:x>
      <cdr:y>0.43808</cdr:y>
    </cdr:to>
    <cdr:sp macro="" textlink="">
      <cdr:nvSpPr>
        <cdr:cNvPr id="5" name="Star: 5 Points 4">
          <a:extLst xmlns:a="http://schemas.openxmlformats.org/drawingml/2006/main">
            <a:ext uri="{FF2B5EF4-FFF2-40B4-BE49-F238E27FC236}">
              <a16:creationId xmlns:a16="http://schemas.microsoft.com/office/drawing/2014/main" id="{E6818210-5733-F99D-71D4-18E9BD9572C0}"/>
            </a:ext>
          </a:extLst>
        </cdr:cNvPr>
        <cdr:cNvSpPr/>
      </cdr:nvSpPr>
      <cdr:spPr>
        <a:xfrm xmlns:a="http://schemas.openxmlformats.org/drawingml/2006/main">
          <a:off x="2915841" y="1736569"/>
          <a:ext cx="179986" cy="166866"/>
        </a:xfrm>
        <a:prstGeom xmlns:a="http://schemas.openxmlformats.org/drawingml/2006/main" prst="star5">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6.xml><?xml version="1.0" encoding="utf-8"?>
<c:userShapes xmlns:c="http://schemas.openxmlformats.org/drawingml/2006/chart">
  <cdr:relSizeAnchor xmlns:cdr="http://schemas.openxmlformats.org/drawingml/2006/chartDrawing">
    <cdr:from>
      <cdr:x>0.70926</cdr:x>
      <cdr:y>0.33117</cdr:y>
    </cdr:from>
    <cdr:to>
      <cdr:x>0.74539</cdr:x>
      <cdr:y>0.3726</cdr:y>
    </cdr:to>
    <cdr:sp macro="" textlink="">
      <cdr:nvSpPr>
        <cdr:cNvPr id="2" name="Star: 5 Points 1">
          <a:extLst xmlns:a="http://schemas.openxmlformats.org/drawingml/2006/main">
            <a:ext uri="{FF2B5EF4-FFF2-40B4-BE49-F238E27FC236}">
              <a16:creationId xmlns:a16="http://schemas.microsoft.com/office/drawing/2014/main" id="{3AF9C0CA-0F9E-10EF-D4C8-A3530670B3C9}"/>
            </a:ext>
          </a:extLst>
        </cdr:cNvPr>
        <cdr:cNvSpPr/>
      </cdr:nvSpPr>
      <cdr:spPr>
        <a:xfrm xmlns:a="http://schemas.openxmlformats.org/drawingml/2006/main">
          <a:off x="3534248" y="1102306"/>
          <a:ext cx="180037" cy="137900"/>
        </a:xfrm>
        <a:prstGeom xmlns:a="http://schemas.openxmlformats.org/drawingml/2006/main" prst="star5">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7.xml><?xml version="1.0" encoding="utf-8"?>
<c:userShapes xmlns:c="http://schemas.openxmlformats.org/drawingml/2006/chart">
  <cdr:relSizeAnchor xmlns:cdr="http://schemas.openxmlformats.org/drawingml/2006/chartDrawing">
    <cdr:from>
      <cdr:x>0.69214</cdr:x>
      <cdr:y>0.34426</cdr:y>
    </cdr:from>
    <cdr:to>
      <cdr:x>0.72826</cdr:x>
      <cdr:y>0.38569</cdr:y>
    </cdr:to>
    <cdr:sp macro="" textlink="">
      <cdr:nvSpPr>
        <cdr:cNvPr id="2" name="Star: 5 Points 1">
          <a:extLst xmlns:a="http://schemas.openxmlformats.org/drawingml/2006/main">
            <a:ext uri="{FF2B5EF4-FFF2-40B4-BE49-F238E27FC236}">
              <a16:creationId xmlns:a16="http://schemas.microsoft.com/office/drawing/2014/main" id="{783BC53A-DC4F-F114-4C14-DEC1741EF3F0}"/>
            </a:ext>
          </a:extLst>
        </cdr:cNvPr>
        <cdr:cNvSpPr/>
      </cdr:nvSpPr>
      <cdr:spPr>
        <a:xfrm xmlns:a="http://schemas.openxmlformats.org/drawingml/2006/main">
          <a:off x="3302387" y="1145861"/>
          <a:ext cx="172338" cy="137901"/>
        </a:xfrm>
        <a:prstGeom xmlns:a="http://schemas.openxmlformats.org/drawingml/2006/main" prst="star5">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0.24592</cdr:x>
      <cdr:y>0.38569</cdr:y>
    </cdr:from>
    <cdr:to>
      <cdr:x>0.28204</cdr:x>
      <cdr:y>0.42712</cdr:y>
    </cdr:to>
    <cdr:sp macro="" textlink="">
      <cdr:nvSpPr>
        <cdr:cNvPr id="3" name="Star: 5 Points 2">
          <a:extLst xmlns:a="http://schemas.openxmlformats.org/drawingml/2006/main">
            <a:ext uri="{FF2B5EF4-FFF2-40B4-BE49-F238E27FC236}">
              <a16:creationId xmlns:a16="http://schemas.microsoft.com/office/drawing/2014/main" id="{14B85315-021A-AA6C-9626-757084C97B6E}"/>
            </a:ext>
          </a:extLst>
        </cdr:cNvPr>
        <cdr:cNvSpPr/>
      </cdr:nvSpPr>
      <cdr:spPr>
        <a:xfrm xmlns:a="http://schemas.openxmlformats.org/drawingml/2006/main">
          <a:off x="1173337" y="1283762"/>
          <a:ext cx="172338" cy="137901"/>
        </a:xfrm>
        <a:prstGeom xmlns:a="http://schemas.openxmlformats.org/drawingml/2006/main" prst="star5">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8.xml><?xml version="1.0" encoding="utf-8"?>
<c:userShapes xmlns:c="http://schemas.openxmlformats.org/drawingml/2006/chart">
  <cdr:relSizeAnchor xmlns:cdr="http://schemas.openxmlformats.org/drawingml/2006/chartDrawing">
    <cdr:from>
      <cdr:x>0.171</cdr:x>
      <cdr:y>0.1147</cdr:y>
    </cdr:from>
    <cdr:to>
      <cdr:x>0.19026</cdr:x>
      <cdr:y>0.15517</cdr:y>
    </cdr:to>
    <cdr:sp macro="" textlink="">
      <cdr:nvSpPr>
        <cdr:cNvPr id="2" name="Star: 5 Points 1">
          <a:extLst xmlns:a="http://schemas.openxmlformats.org/drawingml/2006/main">
            <a:ext uri="{FF2B5EF4-FFF2-40B4-BE49-F238E27FC236}">
              <a16:creationId xmlns:a16="http://schemas.microsoft.com/office/drawing/2014/main" id="{7A4967FE-096F-D55B-96C3-CA8F2D15C67D}"/>
            </a:ext>
          </a:extLst>
        </cdr:cNvPr>
        <cdr:cNvSpPr/>
      </cdr:nvSpPr>
      <cdr:spPr>
        <a:xfrm xmlns:a="http://schemas.openxmlformats.org/drawingml/2006/main">
          <a:off x="1597933" y="510161"/>
          <a:ext cx="179983" cy="179996"/>
        </a:xfrm>
        <a:prstGeom xmlns:a="http://schemas.openxmlformats.org/drawingml/2006/main" prst="star5">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0.59249</cdr:x>
      <cdr:y>0.2854</cdr:y>
    </cdr:from>
    <cdr:to>
      <cdr:x>0.61175</cdr:x>
      <cdr:y>0.32588</cdr:y>
    </cdr:to>
    <cdr:sp macro="" textlink="">
      <cdr:nvSpPr>
        <cdr:cNvPr id="4" name="Star: 5 Points 3">
          <a:extLst xmlns:a="http://schemas.openxmlformats.org/drawingml/2006/main">
            <a:ext uri="{FF2B5EF4-FFF2-40B4-BE49-F238E27FC236}">
              <a16:creationId xmlns:a16="http://schemas.microsoft.com/office/drawing/2014/main" id="{D21CCBEE-6213-3CE9-20F0-084FC3BF613B}"/>
            </a:ext>
          </a:extLst>
        </cdr:cNvPr>
        <cdr:cNvSpPr/>
      </cdr:nvSpPr>
      <cdr:spPr>
        <a:xfrm xmlns:a="http://schemas.openxmlformats.org/drawingml/2006/main">
          <a:off x="5536742" y="1269380"/>
          <a:ext cx="179982" cy="179997"/>
        </a:xfrm>
        <a:prstGeom xmlns:a="http://schemas.openxmlformats.org/drawingml/2006/main" prst="star5">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0.38392</cdr:x>
      <cdr:y>0.14318</cdr:y>
    </cdr:from>
    <cdr:to>
      <cdr:x>0.40318</cdr:x>
      <cdr:y>0.18366</cdr:y>
    </cdr:to>
    <cdr:sp macro="" textlink="">
      <cdr:nvSpPr>
        <cdr:cNvPr id="5" name="Star: 5 Points 4">
          <a:extLst xmlns:a="http://schemas.openxmlformats.org/drawingml/2006/main">
            <a:ext uri="{FF2B5EF4-FFF2-40B4-BE49-F238E27FC236}">
              <a16:creationId xmlns:a16="http://schemas.microsoft.com/office/drawing/2014/main" id="{D21CCBEE-6213-3CE9-20F0-084FC3BF613B}"/>
            </a:ext>
          </a:extLst>
        </cdr:cNvPr>
        <cdr:cNvSpPr/>
      </cdr:nvSpPr>
      <cdr:spPr>
        <a:xfrm xmlns:a="http://schemas.openxmlformats.org/drawingml/2006/main">
          <a:off x="3587647" y="636797"/>
          <a:ext cx="179983" cy="180041"/>
        </a:xfrm>
        <a:prstGeom xmlns:a="http://schemas.openxmlformats.org/drawingml/2006/main" prst="star5">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9.xml><?xml version="1.0" encoding="utf-8"?>
<c:userShapes xmlns:c="http://schemas.openxmlformats.org/drawingml/2006/chart">
  <cdr:relSizeAnchor xmlns:cdr="http://schemas.openxmlformats.org/drawingml/2006/chartDrawing">
    <cdr:from>
      <cdr:x>0.79702</cdr:x>
      <cdr:y>0.49325</cdr:y>
    </cdr:from>
    <cdr:to>
      <cdr:x>0.83563</cdr:x>
      <cdr:y>0.5469</cdr:y>
    </cdr:to>
    <cdr:sp macro="" textlink="">
      <cdr:nvSpPr>
        <cdr:cNvPr id="2" name="Star: 5 Points 1">
          <a:extLst xmlns:a="http://schemas.openxmlformats.org/drawingml/2006/main">
            <a:ext uri="{FF2B5EF4-FFF2-40B4-BE49-F238E27FC236}">
              <a16:creationId xmlns:a16="http://schemas.microsoft.com/office/drawing/2014/main" id="{D9B3671F-54C6-FB5A-6F58-5F2F5C9CA166}"/>
            </a:ext>
          </a:extLst>
        </cdr:cNvPr>
        <cdr:cNvSpPr/>
      </cdr:nvSpPr>
      <cdr:spPr>
        <a:xfrm xmlns:a="http://schemas.openxmlformats.org/drawingml/2006/main">
          <a:off x="3715632" y="1654782"/>
          <a:ext cx="179983" cy="179996"/>
        </a:xfrm>
        <a:prstGeom xmlns:a="http://schemas.openxmlformats.org/drawingml/2006/main" prst="star5">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9F82D-3973-4784-B4FF-1981CE2498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0A39CF-549B-4688-9C0B-F93129B65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5E2D54-F63A-4FDC-A759-1A02CC686FDE}"/>
              </a:ext>
            </a:extLst>
          </p:cNvPr>
          <p:cNvSpPr>
            <a:spLocks noGrp="1"/>
          </p:cNvSpPr>
          <p:nvPr>
            <p:ph type="dt" sz="half" idx="10"/>
          </p:nvPr>
        </p:nvSpPr>
        <p:spPr/>
        <p:txBody>
          <a:bodyPr/>
          <a:lstStyle/>
          <a:p>
            <a:fld id="{76F8D9C4-D678-46E6-B790-DCA83898B4B1}" type="datetimeFigureOut">
              <a:rPr lang="en-GB" smtClean="0"/>
              <a:t>24/10/2022</a:t>
            </a:fld>
            <a:endParaRPr lang="en-GB"/>
          </a:p>
        </p:txBody>
      </p:sp>
      <p:sp>
        <p:nvSpPr>
          <p:cNvPr id="5" name="Footer Placeholder 4">
            <a:extLst>
              <a:ext uri="{FF2B5EF4-FFF2-40B4-BE49-F238E27FC236}">
                <a16:creationId xmlns:a16="http://schemas.microsoft.com/office/drawing/2014/main" id="{FDAAB5DE-F850-4BEA-A09D-B688C4A262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562852-67B1-44D6-A843-F5B68CCE0AD0}"/>
              </a:ext>
            </a:extLst>
          </p:cNvPr>
          <p:cNvSpPr>
            <a:spLocks noGrp="1"/>
          </p:cNvSpPr>
          <p:nvPr>
            <p:ph type="sldNum" sz="quarter" idx="12"/>
          </p:nvPr>
        </p:nvSpPr>
        <p:spPr/>
        <p:txBody>
          <a:bodyPr/>
          <a:lstStyle/>
          <a:p>
            <a:fld id="{7FF5AE55-7F7B-4BFE-B960-EE69C8097F17}" type="slidenum">
              <a:rPr lang="en-GB" smtClean="0"/>
              <a:t>‹#›</a:t>
            </a:fld>
            <a:endParaRPr lang="en-GB"/>
          </a:p>
        </p:txBody>
      </p:sp>
    </p:spTree>
    <p:extLst>
      <p:ext uri="{BB962C8B-B14F-4D97-AF65-F5344CB8AC3E}">
        <p14:creationId xmlns:p14="http://schemas.microsoft.com/office/powerpoint/2010/main" val="1160768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E2416-9996-44E5-AAC6-C118D2ED0A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26B2354-A902-4552-912A-9A85FEA43A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4CB778-1009-4FBB-AD63-51C12DB9FADA}"/>
              </a:ext>
            </a:extLst>
          </p:cNvPr>
          <p:cNvSpPr>
            <a:spLocks noGrp="1"/>
          </p:cNvSpPr>
          <p:nvPr>
            <p:ph type="dt" sz="half" idx="10"/>
          </p:nvPr>
        </p:nvSpPr>
        <p:spPr/>
        <p:txBody>
          <a:bodyPr/>
          <a:lstStyle/>
          <a:p>
            <a:fld id="{76F8D9C4-D678-46E6-B790-DCA83898B4B1}" type="datetimeFigureOut">
              <a:rPr lang="en-GB" smtClean="0"/>
              <a:t>24/10/2022</a:t>
            </a:fld>
            <a:endParaRPr lang="en-GB"/>
          </a:p>
        </p:txBody>
      </p:sp>
      <p:sp>
        <p:nvSpPr>
          <p:cNvPr id="5" name="Footer Placeholder 4">
            <a:extLst>
              <a:ext uri="{FF2B5EF4-FFF2-40B4-BE49-F238E27FC236}">
                <a16:creationId xmlns:a16="http://schemas.microsoft.com/office/drawing/2014/main" id="{E513B8DC-C691-4282-9842-B8D633722D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B964E2-D92A-4BBF-84E3-E5072466B703}"/>
              </a:ext>
            </a:extLst>
          </p:cNvPr>
          <p:cNvSpPr>
            <a:spLocks noGrp="1"/>
          </p:cNvSpPr>
          <p:nvPr>
            <p:ph type="sldNum" sz="quarter" idx="12"/>
          </p:nvPr>
        </p:nvSpPr>
        <p:spPr/>
        <p:txBody>
          <a:bodyPr/>
          <a:lstStyle/>
          <a:p>
            <a:fld id="{7FF5AE55-7F7B-4BFE-B960-EE69C8097F17}" type="slidenum">
              <a:rPr lang="en-GB" smtClean="0"/>
              <a:t>‹#›</a:t>
            </a:fld>
            <a:endParaRPr lang="en-GB"/>
          </a:p>
        </p:txBody>
      </p:sp>
    </p:spTree>
    <p:extLst>
      <p:ext uri="{BB962C8B-B14F-4D97-AF65-F5344CB8AC3E}">
        <p14:creationId xmlns:p14="http://schemas.microsoft.com/office/powerpoint/2010/main" val="194273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93589B-E74C-431F-82BF-D3D2F5F085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0D3901-A3AE-4B84-8EA8-873F1AC3A6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A05BEE-A3A5-4C03-9A56-E04547CC0104}"/>
              </a:ext>
            </a:extLst>
          </p:cNvPr>
          <p:cNvSpPr>
            <a:spLocks noGrp="1"/>
          </p:cNvSpPr>
          <p:nvPr>
            <p:ph type="dt" sz="half" idx="10"/>
          </p:nvPr>
        </p:nvSpPr>
        <p:spPr/>
        <p:txBody>
          <a:bodyPr/>
          <a:lstStyle/>
          <a:p>
            <a:fld id="{76F8D9C4-D678-46E6-B790-DCA83898B4B1}" type="datetimeFigureOut">
              <a:rPr lang="en-GB" smtClean="0"/>
              <a:t>24/10/2022</a:t>
            </a:fld>
            <a:endParaRPr lang="en-GB"/>
          </a:p>
        </p:txBody>
      </p:sp>
      <p:sp>
        <p:nvSpPr>
          <p:cNvPr id="5" name="Footer Placeholder 4">
            <a:extLst>
              <a:ext uri="{FF2B5EF4-FFF2-40B4-BE49-F238E27FC236}">
                <a16:creationId xmlns:a16="http://schemas.microsoft.com/office/drawing/2014/main" id="{23CA6C81-938C-4BE3-B68C-F1E0D6A84CB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630CBA-F3FC-4187-A0A3-CD35C6E16180}"/>
              </a:ext>
            </a:extLst>
          </p:cNvPr>
          <p:cNvSpPr>
            <a:spLocks noGrp="1"/>
          </p:cNvSpPr>
          <p:nvPr>
            <p:ph type="sldNum" sz="quarter" idx="12"/>
          </p:nvPr>
        </p:nvSpPr>
        <p:spPr/>
        <p:txBody>
          <a:bodyPr/>
          <a:lstStyle/>
          <a:p>
            <a:fld id="{7FF5AE55-7F7B-4BFE-B960-EE69C8097F17}" type="slidenum">
              <a:rPr lang="en-GB" smtClean="0"/>
              <a:t>‹#›</a:t>
            </a:fld>
            <a:endParaRPr lang="en-GB"/>
          </a:p>
        </p:txBody>
      </p:sp>
    </p:spTree>
    <p:extLst>
      <p:ext uri="{BB962C8B-B14F-4D97-AF65-F5344CB8AC3E}">
        <p14:creationId xmlns:p14="http://schemas.microsoft.com/office/powerpoint/2010/main" val="2466487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A7E7-5E86-4A6F-B2B3-8D51CCFD4C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A9A1B8-23BC-4D21-8403-6B536F1490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47AF84-5369-4343-9A79-5E16271C51C2}"/>
              </a:ext>
            </a:extLst>
          </p:cNvPr>
          <p:cNvSpPr>
            <a:spLocks noGrp="1"/>
          </p:cNvSpPr>
          <p:nvPr>
            <p:ph type="dt" sz="half" idx="10"/>
          </p:nvPr>
        </p:nvSpPr>
        <p:spPr/>
        <p:txBody>
          <a:bodyPr/>
          <a:lstStyle/>
          <a:p>
            <a:fld id="{76F8D9C4-D678-46E6-B790-DCA83898B4B1}" type="datetimeFigureOut">
              <a:rPr lang="en-GB" smtClean="0"/>
              <a:t>24/10/2022</a:t>
            </a:fld>
            <a:endParaRPr lang="en-GB"/>
          </a:p>
        </p:txBody>
      </p:sp>
      <p:sp>
        <p:nvSpPr>
          <p:cNvPr id="5" name="Footer Placeholder 4">
            <a:extLst>
              <a:ext uri="{FF2B5EF4-FFF2-40B4-BE49-F238E27FC236}">
                <a16:creationId xmlns:a16="http://schemas.microsoft.com/office/drawing/2014/main" id="{1C4FD74D-168E-407A-BD8E-057369EA6A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08C35B-DE99-4A38-B12E-77203F387B18}"/>
              </a:ext>
            </a:extLst>
          </p:cNvPr>
          <p:cNvSpPr>
            <a:spLocks noGrp="1"/>
          </p:cNvSpPr>
          <p:nvPr>
            <p:ph type="sldNum" sz="quarter" idx="12"/>
          </p:nvPr>
        </p:nvSpPr>
        <p:spPr/>
        <p:txBody>
          <a:bodyPr/>
          <a:lstStyle/>
          <a:p>
            <a:fld id="{7FF5AE55-7F7B-4BFE-B960-EE69C8097F17}" type="slidenum">
              <a:rPr lang="en-GB" smtClean="0"/>
              <a:t>‹#›</a:t>
            </a:fld>
            <a:endParaRPr lang="en-GB"/>
          </a:p>
        </p:txBody>
      </p:sp>
    </p:spTree>
    <p:extLst>
      <p:ext uri="{BB962C8B-B14F-4D97-AF65-F5344CB8AC3E}">
        <p14:creationId xmlns:p14="http://schemas.microsoft.com/office/powerpoint/2010/main" val="83002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5AEF4-F65F-459A-B619-DE9D27FF23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2CD2C5-FBC9-486E-9D49-BDF59E617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B6C144-29DC-47A2-B94D-63D8ED3044D7}"/>
              </a:ext>
            </a:extLst>
          </p:cNvPr>
          <p:cNvSpPr>
            <a:spLocks noGrp="1"/>
          </p:cNvSpPr>
          <p:nvPr>
            <p:ph type="dt" sz="half" idx="10"/>
          </p:nvPr>
        </p:nvSpPr>
        <p:spPr/>
        <p:txBody>
          <a:bodyPr/>
          <a:lstStyle/>
          <a:p>
            <a:fld id="{76F8D9C4-D678-46E6-B790-DCA83898B4B1}" type="datetimeFigureOut">
              <a:rPr lang="en-GB" smtClean="0"/>
              <a:t>24/10/2022</a:t>
            </a:fld>
            <a:endParaRPr lang="en-GB"/>
          </a:p>
        </p:txBody>
      </p:sp>
      <p:sp>
        <p:nvSpPr>
          <p:cNvPr id="5" name="Footer Placeholder 4">
            <a:extLst>
              <a:ext uri="{FF2B5EF4-FFF2-40B4-BE49-F238E27FC236}">
                <a16:creationId xmlns:a16="http://schemas.microsoft.com/office/drawing/2014/main" id="{567B7499-0202-4B05-A64F-555FD501A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A66A88-9B3E-4A4F-9F23-711E81C1B894}"/>
              </a:ext>
            </a:extLst>
          </p:cNvPr>
          <p:cNvSpPr>
            <a:spLocks noGrp="1"/>
          </p:cNvSpPr>
          <p:nvPr>
            <p:ph type="sldNum" sz="quarter" idx="12"/>
          </p:nvPr>
        </p:nvSpPr>
        <p:spPr/>
        <p:txBody>
          <a:bodyPr/>
          <a:lstStyle/>
          <a:p>
            <a:fld id="{7FF5AE55-7F7B-4BFE-B960-EE69C8097F17}" type="slidenum">
              <a:rPr lang="en-GB" smtClean="0"/>
              <a:t>‹#›</a:t>
            </a:fld>
            <a:endParaRPr lang="en-GB"/>
          </a:p>
        </p:txBody>
      </p:sp>
    </p:spTree>
    <p:extLst>
      <p:ext uri="{BB962C8B-B14F-4D97-AF65-F5344CB8AC3E}">
        <p14:creationId xmlns:p14="http://schemas.microsoft.com/office/powerpoint/2010/main" val="215506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4A285-A649-45A7-9668-EBE2B291E2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FE87A4-3A81-4334-8D3A-76E0FA9537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493D01-71F1-4924-962C-306E45F5D8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AD86C96-F439-43FF-BD27-CD06FBE95454}"/>
              </a:ext>
            </a:extLst>
          </p:cNvPr>
          <p:cNvSpPr>
            <a:spLocks noGrp="1"/>
          </p:cNvSpPr>
          <p:nvPr>
            <p:ph type="dt" sz="half" idx="10"/>
          </p:nvPr>
        </p:nvSpPr>
        <p:spPr/>
        <p:txBody>
          <a:bodyPr/>
          <a:lstStyle/>
          <a:p>
            <a:fld id="{76F8D9C4-D678-46E6-B790-DCA83898B4B1}" type="datetimeFigureOut">
              <a:rPr lang="en-GB" smtClean="0"/>
              <a:t>24/10/2022</a:t>
            </a:fld>
            <a:endParaRPr lang="en-GB"/>
          </a:p>
        </p:txBody>
      </p:sp>
      <p:sp>
        <p:nvSpPr>
          <p:cNvPr id="6" name="Footer Placeholder 5">
            <a:extLst>
              <a:ext uri="{FF2B5EF4-FFF2-40B4-BE49-F238E27FC236}">
                <a16:creationId xmlns:a16="http://schemas.microsoft.com/office/drawing/2014/main" id="{9ABE29D0-1E60-4076-8D2B-F04923A916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7B6140-5759-4369-BDAA-E1AF6D74091E}"/>
              </a:ext>
            </a:extLst>
          </p:cNvPr>
          <p:cNvSpPr>
            <a:spLocks noGrp="1"/>
          </p:cNvSpPr>
          <p:nvPr>
            <p:ph type="sldNum" sz="quarter" idx="12"/>
          </p:nvPr>
        </p:nvSpPr>
        <p:spPr/>
        <p:txBody>
          <a:bodyPr/>
          <a:lstStyle/>
          <a:p>
            <a:fld id="{7FF5AE55-7F7B-4BFE-B960-EE69C8097F17}" type="slidenum">
              <a:rPr lang="en-GB" smtClean="0"/>
              <a:t>‹#›</a:t>
            </a:fld>
            <a:endParaRPr lang="en-GB"/>
          </a:p>
        </p:txBody>
      </p:sp>
    </p:spTree>
    <p:extLst>
      <p:ext uri="{BB962C8B-B14F-4D97-AF65-F5344CB8AC3E}">
        <p14:creationId xmlns:p14="http://schemas.microsoft.com/office/powerpoint/2010/main" val="256801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A9E3-B6C8-4D15-8615-7474578A09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52F975-8DA8-4578-9285-CA153DD2B1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105065-8C71-40EB-B3B2-837A957C97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16AAA1-0940-4723-9CC6-A5D5A7DF8E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A24B5D-12B7-4023-AAE3-179E759475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D6AB33-3D5B-4445-9F08-F42B3DB506A9}"/>
              </a:ext>
            </a:extLst>
          </p:cNvPr>
          <p:cNvSpPr>
            <a:spLocks noGrp="1"/>
          </p:cNvSpPr>
          <p:nvPr>
            <p:ph type="dt" sz="half" idx="10"/>
          </p:nvPr>
        </p:nvSpPr>
        <p:spPr/>
        <p:txBody>
          <a:bodyPr/>
          <a:lstStyle/>
          <a:p>
            <a:fld id="{76F8D9C4-D678-46E6-B790-DCA83898B4B1}" type="datetimeFigureOut">
              <a:rPr lang="en-GB" smtClean="0"/>
              <a:t>24/10/2022</a:t>
            </a:fld>
            <a:endParaRPr lang="en-GB"/>
          </a:p>
        </p:txBody>
      </p:sp>
      <p:sp>
        <p:nvSpPr>
          <p:cNvPr id="8" name="Footer Placeholder 7">
            <a:extLst>
              <a:ext uri="{FF2B5EF4-FFF2-40B4-BE49-F238E27FC236}">
                <a16:creationId xmlns:a16="http://schemas.microsoft.com/office/drawing/2014/main" id="{D5C0F89F-8D3B-4A31-8A92-DDDD3C540F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338637-74BC-49AE-8DCC-EF259EE3E23C}"/>
              </a:ext>
            </a:extLst>
          </p:cNvPr>
          <p:cNvSpPr>
            <a:spLocks noGrp="1"/>
          </p:cNvSpPr>
          <p:nvPr>
            <p:ph type="sldNum" sz="quarter" idx="12"/>
          </p:nvPr>
        </p:nvSpPr>
        <p:spPr/>
        <p:txBody>
          <a:bodyPr/>
          <a:lstStyle/>
          <a:p>
            <a:fld id="{7FF5AE55-7F7B-4BFE-B960-EE69C8097F17}" type="slidenum">
              <a:rPr lang="en-GB" smtClean="0"/>
              <a:t>‹#›</a:t>
            </a:fld>
            <a:endParaRPr lang="en-GB"/>
          </a:p>
        </p:txBody>
      </p:sp>
    </p:spTree>
    <p:extLst>
      <p:ext uri="{BB962C8B-B14F-4D97-AF65-F5344CB8AC3E}">
        <p14:creationId xmlns:p14="http://schemas.microsoft.com/office/powerpoint/2010/main" val="2690835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608C9-174C-4511-A454-8BE69036AB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8563955-EC6F-4D69-9724-8A029BCACAFB}"/>
              </a:ext>
            </a:extLst>
          </p:cNvPr>
          <p:cNvSpPr>
            <a:spLocks noGrp="1"/>
          </p:cNvSpPr>
          <p:nvPr>
            <p:ph type="dt" sz="half" idx="10"/>
          </p:nvPr>
        </p:nvSpPr>
        <p:spPr/>
        <p:txBody>
          <a:bodyPr/>
          <a:lstStyle/>
          <a:p>
            <a:fld id="{76F8D9C4-D678-46E6-B790-DCA83898B4B1}" type="datetimeFigureOut">
              <a:rPr lang="en-GB" smtClean="0"/>
              <a:t>24/10/2022</a:t>
            </a:fld>
            <a:endParaRPr lang="en-GB"/>
          </a:p>
        </p:txBody>
      </p:sp>
      <p:sp>
        <p:nvSpPr>
          <p:cNvPr id="4" name="Footer Placeholder 3">
            <a:extLst>
              <a:ext uri="{FF2B5EF4-FFF2-40B4-BE49-F238E27FC236}">
                <a16:creationId xmlns:a16="http://schemas.microsoft.com/office/drawing/2014/main" id="{E8629B5F-ED86-4329-AAC9-E532EDBE943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216698A-C896-4FC2-983F-5A41B1ECC20F}"/>
              </a:ext>
            </a:extLst>
          </p:cNvPr>
          <p:cNvSpPr>
            <a:spLocks noGrp="1"/>
          </p:cNvSpPr>
          <p:nvPr>
            <p:ph type="sldNum" sz="quarter" idx="12"/>
          </p:nvPr>
        </p:nvSpPr>
        <p:spPr/>
        <p:txBody>
          <a:bodyPr/>
          <a:lstStyle/>
          <a:p>
            <a:fld id="{7FF5AE55-7F7B-4BFE-B960-EE69C8097F17}" type="slidenum">
              <a:rPr lang="en-GB" smtClean="0"/>
              <a:t>‹#›</a:t>
            </a:fld>
            <a:endParaRPr lang="en-GB"/>
          </a:p>
        </p:txBody>
      </p:sp>
    </p:spTree>
    <p:extLst>
      <p:ext uri="{BB962C8B-B14F-4D97-AF65-F5344CB8AC3E}">
        <p14:creationId xmlns:p14="http://schemas.microsoft.com/office/powerpoint/2010/main" val="28359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90D135-D1FA-42F1-8CAA-CBBCB03DA922}"/>
              </a:ext>
            </a:extLst>
          </p:cNvPr>
          <p:cNvSpPr>
            <a:spLocks noGrp="1"/>
          </p:cNvSpPr>
          <p:nvPr>
            <p:ph type="dt" sz="half" idx="10"/>
          </p:nvPr>
        </p:nvSpPr>
        <p:spPr/>
        <p:txBody>
          <a:bodyPr/>
          <a:lstStyle/>
          <a:p>
            <a:fld id="{76F8D9C4-D678-46E6-B790-DCA83898B4B1}" type="datetimeFigureOut">
              <a:rPr lang="en-GB" smtClean="0"/>
              <a:t>24/10/2022</a:t>
            </a:fld>
            <a:endParaRPr lang="en-GB"/>
          </a:p>
        </p:txBody>
      </p:sp>
      <p:sp>
        <p:nvSpPr>
          <p:cNvPr id="3" name="Footer Placeholder 2">
            <a:extLst>
              <a:ext uri="{FF2B5EF4-FFF2-40B4-BE49-F238E27FC236}">
                <a16:creationId xmlns:a16="http://schemas.microsoft.com/office/drawing/2014/main" id="{DCDA52E8-AA10-412E-8A69-EE7972CB67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9AAD00-F75F-4807-AD02-0CCD240253B6}"/>
              </a:ext>
            </a:extLst>
          </p:cNvPr>
          <p:cNvSpPr>
            <a:spLocks noGrp="1"/>
          </p:cNvSpPr>
          <p:nvPr>
            <p:ph type="sldNum" sz="quarter" idx="12"/>
          </p:nvPr>
        </p:nvSpPr>
        <p:spPr/>
        <p:txBody>
          <a:bodyPr/>
          <a:lstStyle/>
          <a:p>
            <a:fld id="{7FF5AE55-7F7B-4BFE-B960-EE69C8097F17}" type="slidenum">
              <a:rPr lang="en-GB" smtClean="0"/>
              <a:t>‹#›</a:t>
            </a:fld>
            <a:endParaRPr lang="en-GB"/>
          </a:p>
        </p:txBody>
      </p:sp>
    </p:spTree>
    <p:extLst>
      <p:ext uri="{BB962C8B-B14F-4D97-AF65-F5344CB8AC3E}">
        <p14:creationId xmlns:p14="http://schemas.microsoft.com/office/powerpoint/2010/main" val="252341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EFBA7-E05B-4431-9B55-AC1507453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E8F00D-83A4-4796-9DFC-522FD4FF5F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738E6A2-B187-44BD-BA68-7414631C4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D97115-E8EB-4341-BCFE-8A049B1C85EA}"/>
              </a:ext>
            </a:extLst>
          </p:cNvPr>
          <p:cNvSpPr>
            <a:spLocks noGrp="1"/>
          </p:cNvSpPr>
          <p:nvPr>
            <p:ph type="dt" sz="half" idx="10"/>
          </p:nvPr>
        </p:nvSpPr>
        <p:spPr/>
        <p:txBody>
          <a:bodyPr/>
          <a:lstStyle/>
          <a:p>
            <a:fld id="{76F8D9C4-D678-46E6-B790-DCA83898B4B1}" type="datetimeFigureOut">
              <a:rPr lang="en-GB" smtClean="0"/>
              <a:t>24/10/2022</a:t>
            </a:fld>
            <a:endParaRPr lang="en-GB"/>
          </a:p>
        </p:txBody>
      </p:sp>
      <p:sp>
        <p:nvSpPr>
          <p:cNvPr id="6" name="Footer Placeholder 5">
            <a:extLst>
              <a:ext uri="{FF2B5EF4-FFF2-40B4-BE49-F238E27FC236}">
                <a16:creationId xmlns:a16="http://schemas.microsoft.com/office/drawing/2014/main" id="{5F59D6FF-B7CB-499D-93EE-B38BA139E8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0DBE40-F237-4CA5-A28F-C66BB7933235}"/>
              </a:ext>
            </a:extLst>
          </p:cNvPr>
          <p:cNvSpPr>
            <a:spLocks noGrp="1"/>
          </p:cNvSpPr>
          <p:nvPr>
            <p:ph type="sldNum" sz="quarter" idx="12"/>
          </p:nvPr>
        </p:nvSpPr>
        <p:spPr/>
        <p:txBody>
          <a:bodyPr/>
          <a:lstStyle/>
          <a:p>
            <a:fld id="{7FF5AE55-7F7B-4BFE-B960-EE69C8097F17}" type="slidenum">
              <a:rPr lang="en-GB" smtClean="0"/>
              <a:t>‹#›</a:t>
            </a:fld>
            <a:endParaRPr lang="en-GB"/>
          </a:p>
        </p:txBody>
      </p:sp>
    </p:spTree>
    <p:extLst>
      <p:ext uri="{BB962C8B-B14F-4D97-AF65-F5344CB8AC3E}">
        <p14:creationId xmlns:p14="http://schemas.microsoft.com/office/powerpoint/2010/main" val="275562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6CDFF-CE36-4925-AA48-4A2D1CC0B2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08203F2-5547-4BF3-A8C1-93AB6CB7AE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2F83BF9-22D2-4724-8230-91E757714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612D2-67D4-410D-95B6-F23DFFE34AC2}"/>
              </a:ext>
            </a:extLst>
          </p:cNvPr>
          <p:cNvSpPr>
            <a:spLocks noGrp="1"/>
          </p:cNvSpPr>
          <p:nvPr>
            <p:ph type="dt" sz="half" idx="10"/>
          </p:nvPr>
        </p:nvSpPr>
        <p:spPr/>
        <p:txBody>
          <a:bodyPr/>
          <a:lstStyle/>
          <a:p>
            <a:fld id="{76F8D9C4-D678-46E6-B790-DCA83898B4B1}" type="datetimeFigureOut">
              <a:rPr lang="en-GB" smtClean="0"/>
              <a:t>24/10/2022</a:t>
            </a:fld>
            <a:endParaRPr lang="en-GB"/>
          </a:p>
        </p:txBody>
      </p:sp>
      <p:sp>
        <p:nvSpPr>
          <p:cNvPr id="6" name="Footer Placeholder 5">
            <a:extLst>
              <a:ext uri="{FF2B5EF4-FFF2-40B4-BE49-F238E27FC236}">
                <a16:creationId xmlns:a16="http://schemas.microsoft.com/office/drawing/2014/main" id="{A7A77E4B-FF58-41C6-800D-096930CE7C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053DAC-86AD-4661-B6AB-EAC3939D2A41}"/>
              </a:ext>
            </a:extLst>
          </p:cNvPr>
          <p:cNvSpPr>
            <a:spLocks noGrp="1"/>
          </p:cNvSpPr>
          <p:nvPr>
            <p:ph type="sldNum" sz="quarter" idx="12"/>
          </p:nvPr>
        </p:nvSpPr>
        <p:spPr/>
        <p:txBody>
          <a:bodyPr/>
          <a:lstStyle/>
          <a:p>
            <a:fld id="{7FF5AE55-7F7B-4BFE-B960-EE69C8097F17}" type="slidenum">
              <a:rPr lang="en-GB" smtClean="0"/>
              <a:t>‹#›</a:t>
            </a:fld>
            <a:endParaRPr lang="en-GB"/>
          </a:p>
        </p:txBody>
      </p:sp>
    </p:spTree>
    <p:extLst>
      <p:ext uri="{BB962C8B-B14F-4D97-AF65-F5344CB8AC3E}">
        <p14:creationId xmlns:p14="http://schemas.microsoft.com/office/powerpoint/2010/main" val="1043446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7F88CF-114B-427B-8452-03FF0FA506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2F2BBF-A04C-445C-B8E5-E258DC259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ACAEFA-B2A4-474A-82CC-4646CA2D2D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F8D9C4-D678-46E6-B790-DCA83898B4B1}" type="datetimeFigureOut">
              <a:rPr lang="en-GB" smtClean="0"/>
              <a:t>24/10/2022</a:t>
            </a:fld>
            <a:endParaRPr lang="en-GB"/>
          </a:p>
        </p:txBody>
      </p:sp>
      <p:sp>
        <p:nvSpPr>
          <p:cNvPr id="5" name="Footer Placeholder 4">
            <a:extLst>
              <a:ext uri="{FF2B5EF4-FFF2-40B4-BE49-F238E27FC236}">
                <a16:creationId xmlns:a16="http://schemas.microsoft.com/office/drawing/2014/main" id="{079A379C-D370-4041-9674-13944C0AA4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0A0FE1-534C-4D41-B0FB-B7679054C6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5AE55-7F7B-4BFE-B960-EE69C8097F17}" type="slidenum">
              <a:rPr lang="en-GB" smtClean="0"/>
              <a:t>‹#›</a:t>
            </a:fld>
            <a:endParaRPr lang="en-GB"/>
          </a:p>
        </p:txBody>
      </p:sp>
    </p:spTree>
    <p:extLst>
      <p:ext uri="{BB962C8B-B14F-4D97-AF65-F5344CB8AC3E}">
        <p14:creationId xmlns:p14="http://schemas.microsoft.com/office/powerpoint/2010/main" val="373009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39.xml"/><Relationship Id="rId1" Type="http://schemas.openxmlformats.org/officeDocument/2006/relationships/slideLayout" Target="../slideLayouts/slideLayout6.xml"/><Relationship Id="rId4" Type="http://schemas.openxmlformats.org/officeDocument/2006/relationships/chart" Target="../charts/chart40.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4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50.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0.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Rectangle 5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6C2D68E-BFC1-2701-28B2-313DF475FC8D}"/>
              </a:ext>
            </a:extLst>
          </p:cNvPr>
          <p:cNvSpPr>
            <a:spLocks noGrp="1"/>
          </p:cNvSpPr>
          <p:nvPr>
            <p:ph type="ctr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Purpose of the annual CLL Survey </a:t>
            </a:r>
          </a:p>
        </p:txBody>
      </p:sp>
      <p:sp>
        <p:nvSpPr>
          <p:cNvPr id="6" name="Content Placeholder 5">
            <a:extLst>
              <a:ext uri="{FF2B5EF4-FFF2-40B4-BE49-F238E27FC236}">
                <a16:creationId xmlns:a16="http://schemas.microsoft.com/office/drawing/2014/main" id="{11B06635-9F2F-4E92-1D9B-58D00AB9E342}"/>
              </a:ext>
            </a:extLst>
          </p:cNvPr>
          <p:cNvSpPr>
            <a:spLocks noGrp="1"/>
          </p:cNvSpPr>
          <p:nvPr>
            <p:ph type="subTitle" idx="1"/>
          </p:nvPr>
        </p:nvSpPr>
        <p:spPr>
          <a:xfrm>
            <a:off x="4810259" y="649480"/>
            <a:ext cx="6555347" cy="5546047"/>
          </a:xfrm>
        </p:spPr>
        <p:txBody>
          <a:bodyPr vert="horz" lIns="91440" tIns="45720" rIns="91440" bIns="45720" rtlCol="0" anchor="ctr">
            <a:normAutofit/>
          </a:bodyPr>
          <a:lstStyle/>
          <a:p>
            <a:pPr indent="-228600" algn="l">
              <a:spcAft>
                <a:spcPts val="800"/>
              </a:spcAft>
              <a:buFont typeface="Arial" panose="020B0604020202020204" pitchFamily="34" charset="0"/>
              <a:buChar char="•"/>
            </a:pPr>
            <a:r>
              <a:rPr lang="en-US" sz="1900">
                <a:effectLst/>
              </a:rPr>
              <a:t>This </a:t>
            </a:r>
            <a:r>
              <a:rPr lang="en-US" sz="1900"/>
              <a:t>survey</a:t>
            </a:r>
            <a:r>
              <a:rPr lang="en-US" sz="1900">
                <a:effectLst/>
              </a:rPr>
              <a:t> was designed to help</a:t>
            </a:r>
          </a:p>
          <a:p>
            <a:pPr marL="342900" lvl="0" indent="-228600" algn="l">
              <a:buFont typeface="Arial" panose="020B0604020202020204" pitchFamily="34" charset="0"/>
              <a:buChar char="•"/>
            </a:pPr>
            <a:r>
              <a:rPr lang="en-US" sz="1900">
                <a:effectLst/>
              </a:rPr>
              <a:t>Health care specialists determine the best CLL/SLL treatment</a:t>
            </a:r>
          </a:p>
          <a:p>
            <a:pPr marL="342900" lvl="0" indent="-228600" algn="l">
              <a:buFont typeface="Arial" panose="020B0604020202020204" pitchFamily="34" charset="0"/>
              <a:buChar char="•"/>
            </a:pPr>
            <a:r>
              <a:rPr lang="en-US" sz="1900">
                <a:effectLst/>
              </a:rPr>
              <a:t>Us to help patients, partners, family and friends to ‘live well with CLL’</a:t>
            </a:r>
          </a:p>
          <a:p>
            <a:pPr marL="342900" lvl="0" indent="-228600" algn="l">
              <a:buFont typeface="Arial" panose="020B0604020202020204" pitchFamily="34" charset="0"/>
              <a:buChar char="•"/>
            </a:pPr>
            <a:r>
              <a:rPr lang="en-US" sz="1900">
                <a:effectLst/>
              </a:rPr>
              <a:t>Focus lobbying to Government, medical institutions and pharmaceutical companies  </a:t>
            </a:r>
          </a:p>
          <a:p>
            <a:pPr indent="-228600" algn="l">
              <a:spcAft>
                <a:spcPts val="800"/>
              </a:spcAft>
              <a:buFont typeface="Arial" panose="020B0604020202020204" pitchFamily="34" charset="0"/>
              <a:buChar char="•"/>
            </a:pPr>
            <a:endParaRPr lang="en-US" sz="1900">
              <a:effectLst/>
            </a:endParaRPr>
          </a:p>
          <a:p>
            <a:pPr indent="-228600" algn="l">
              <a:spcAft>
                <a:spcPts val="800"/>
              </a:spcAft>
              <a:buFont typeface="Arial" panose="020B0604020202020204" pitchFamily="34" charset="0"/>
              <a:buChar char="•"/>
            </a:pPr>
            <a:r>
              <a:rPr lang="en-US" sz="1900">
                <a:effectLst/>
              </a:rPr>
              <a:t>Methodology </a:t>
            </a:r>
          </a:p>
          <a:p>
            <a:pPr marL="342900" lvl="0" indent="-228600" algn="l">
              <a:buFont typeface="Arial" panose="020B0604020202020204" pitchFamily="34" charset="0"/>
              <a:buChar char="•"/>
            </a:pPr>
            <a:r>
              <a:rPr lang="en-US" sz="1900">
                <a:effectLst/>
              </a:rPr>
              <a:t>The link to the survey was shared (i</a:t>
            </a:r>
            <a:r>
              <a:rPr lang="en-US" sz="1900"/>
              <a:t>) through Facebook (ii) Twitter by (iii) </a:t>
            </a:r>
            <a:r>
              <a:rPr lang="en-US" sz="1900">
                <a:effectLst/>
              </a:rPr>
              <a:t>email invitation </a:t>
            </a:r>
            <a:r>
              <a:rPr lang="en-US" sz="1900"/>
              <a:t>to members in</a:t>
            </a:r>
            <a:r>
              <a:rPr lang="en-US" sz="1900">
                <a:effectLst/>
              </a:rPr>
              <a:t>viting them to participate</a:t>
            </a:r>
          </a:p>
          <a:p>
            <a:pPr marL="342900" lvl="0" indent="-228600" algn="l">
              <a:buFont typeface="Arial" panose="020B0604020202020204" pitchFamily="34" charset="0"/>
              <a:buChar char="•"/>
            </a:pPr>
            <a:r>
              <a:rPr lang="en-US" sz="1900">
                <a:effectLst/>
              </a:rPr>
              <a:t>We received 702 responses </a:t>
            </a:r>
          </a:p>
          <a:p>
            <a:pPr marL="342900" lvl="0" indent="-228600" algn="l">
              <a:buFont typeface="Arial" panose="020B0604020202020204" pitchFamily="34" charset="0"/>
              <a:buChar char="•"/>
            </a:pPr>
            <a:r>
              <a:rPr lang="en-US" sz="1900">
                <a:effectLst/>
              </a:rPr>
              <a:t>All information was provided on an anonymous basis</a:t>
            </a:r>
          </a:p>
          <a:p>
            <a:pPr marL="342900" lvl="0" indent="-228600" algn="l">
              <a:buFont typeface="Arial" panose="020B0604020202020204" pitchFamily="34" charset="0"/>
              <a:buChar char="•"/>
            </a:pPr>
            <a:r>
              <a:rPr lang="en-US" sz="1900"/>
              <a:t>F</a:t>
            </a:r>
            <a:r>
              <a:rPr lang="en-US" sz="1900">
                <a:effectLst/>
              </a:rPr>
              <a:t>eedback and follow up action will be provided to those who requested it</a:t>
            </a:r>
          </a:p>
        </p:txBody>
      </p:sp>
      <p:pic>
        <p:nvPicPr>
          <p:cNvPr id="7" name="Picture 6">
            <a:extLst>
              <a:ext uri="{FF2B5EF4-FFF2-40B4-BE49-F238E27FC236}">
                <a16:creationId xmlns:a16="http://schemas.microsoft.com/office/drawing/2014/main" id="{98DBCC3D-6AE1-454C-E829-DEBF8A1DC19C}"/>
              </a:ext>
            </a:extLst>
          </p:cNvPr>
          <p:cNvPicPr>
            <a:picLocks noChangeAspect="1"/>
          </p:cNvPicPr>
          <p:nvPr/>
        </p:nvPicPr>
        <p:blipFill>
          <a:blip r:embed="rId2"/>
          <a:stretch>
            <a:fillRect/>
          </a:stretch>
        </p:blipFill>
        <p:spPr>
          <a:xfrm>
            <a:off x="114075" y="123865"/>
            <a:ext cx="2066416" cy="464517"/>
          </a:xfrm>
          <a:prstGeom prst="rect">
            <a:avLst/>
          </a:prstGeom>
        </p:spPr>
      </p:pic>
    </p:spTree>
    <p:extLst>
      <p:ext uri="{BB962C8B-B14F-4D97-AF65-F5344CB8AC3E}">
        <p14:creationId xmlns:p14="http://schemas.microsoft.com/office/powerpoint/2010/main" val="344743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D3867B-A8B1-332E-78EA-24A7E199AEEC}"/>
              </a:ext>
            </a:extLst>
          </p:cNvPr>
          <p:cNvSpPr txBox="1"/>
          <p:nvPr/>
        </p:nvSpPr>
        <p:spPr>
          <a:xfrm>
            <a:off x="0" y="6594764"/>
            <a:ext cx="12192000" cy="461665"/>
          </a:xfrm>
          <a:prstGeom prst="rect">
            <a:avLst/>
          </a:prstGeom>
          <a:solidFill>
            <a:schemeClr val="bg2"/>
          </a:solidFill>
        </p:spPr>
        <p:txBody>
          <a:bodyPr wrap="square" rtlCol="0">
            <a:spAutoFit/>
          </a:bodyPr>
          <a:lstStyle/>
          <a:p>
            <a:r>
              <a:rPr lang="en-US" sz="1200" dirty="0"/>
              <a:t>Q1. How was CLL/SLL diagnosed? </a:t>
            </a:r>
            <a:r>
              <a:rPr lang="en-GB" sz="1200" dirty="0"/>
              <a:t>[Base n=702]</a:t>
            </a:r>
            <a:endParaRPr lang="en-US" sz="1200" dirty="0"/>
          </a:p>
          <a:p>
            <a:r>
              <a:rPr lang="en-US" sz="1200" dirty="0"/>
              <a:t>Q3. Do you know of any other family members with CLL/SLL?</a:t>
            </a:r>
            <a:r>
              <a:rPr lang="en-GB" sz="1200" dirty="0"/>
              <a:t> [Base n=702]</a:t>
            </a:r>
          </a:p>
        </p:txBody>
      </p:sp>
      <p:sp>
        <p:nvSpPr>
          <p:cNvPr id="4" name="Title 3">
            <a:extLst>
              <a:ext uri="{FF2B5EF4-FFF2-40B4-BE49-F238E27FC236}">
                <a16:creationId xmlns:a16="http://schemas.microsoft.com/office/drawing/2014/main" id="{449AEEF3-F363-E7D2-1693-B524D280031C}"/>
              </a:ext>
            </a:extLst>
          </p:cNvPr>
          <p:cNvSpPr>
            <a:spLocks noGrp="1"/>
          </p:cNvSpPr>
          <p:nvPr>
            <p:ph type="title"/>
          </p:nvPr>
        </p:nvSpPr>
        <p:spPr/>
        <p:txBody>
          <a:bodyPr/>
          <a:lstStyle/>
          <a:p>
            <a:r>
              <a:rPr lang="en-GB" dirty="0"/>
              <a:t>Route to diagnosis </a:t>
            </a:r>
          </a:p>
        </p:txBody>
      </p:sp>
      <p:graphicFrame>
        <p:nvGraphicFramePr>
          <p:cNvPr id="7" name="Chart 6">
            <a:extLst>
              <a:ext uri="{FF2B5EF4-FFF2-40B4-BE49-F238E27FC236}">
                <a16:creationId xmlns:a16="http://schemas.microsoft.com/office/drawing/2014/main" id="{6E4D3A51-8F3C-A31D-2569-07D3513C1E91}"/>
              </a:ext>
            </a:extLst>
          </p:cNvPr>
          <p:cNvGraphicFramePr/>
          <p:nvPr>
            <p:extLst>
              <p:ext uri="{D42A27DB-BD31-4B8C-83A1-F6EECF244321}">
                <p14:modId xmlns:p14="http://schemas.microsoft.com/office/powerpoint/2010/main" val="3914768059"/>
              </p:ext>
            </p:extLst>
          </p:nvPr>
        </p:nvGraphicFramePr>
        <p:xfrm>
          <a:off x="1010853" y="1749170"/>
          <a:ext cx="5502963" cy="44476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23BE5785-1D7F-9AF9-5681-126199837E68}"/>
              </a:ext>
            </a:extLst>
          </p:cNvPr>
          <p:cNvGraphicFramePr/>
          <p:nvPr>
            <p:extLst>
              <p:ext uri="{D42A27DB-BD31-4B8C-83A1-F6EECF244321}">
                <p14:modId xmlns:p14="http://schemas.microsoft.com/office/powerpoint/2010/main" val="1567484842"/>
              </p:ext>
            </p:extLst>
          </p:nvPr>
        </p:nvGraphicFramePr>
        <p:xfrm>
          <a:off x="7302635" y="2874982"/>
          <a:ext cx="4087845" cy="325504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713F0E5-7DC8-C2AF-3DE8-6A61994916AE}"/>
              </a:ext>
            </a:extLst>
          </p:cNvPr>
          <p:cNvSpPr txBox="1"/>
          <p:nvPr/>
        </p:nvSpPr>
        <p:spPr>
          <a:xfrm>
            <a:off x="6516605" y="957766"/>
            <a:ext cx="5675757" cy="1200329"/>
          </a:xfrm>
          <a:prstGeom prst="rect">
            <a:avLst/>
          </a:prstGeom>
          <a:solidFill>
            <a:schemeClr val="bg2"/>
          </a:solidFill>
        </p:spPr>
        <p:txBody>
          <a:bodyPr wrap="square" rtlCol="0">
            <a:spAutoFit/>
          </a:bodyPr>
          <a:lstStyle/>
          <a:p>
            <a:r>
              <a:rPr lang="en-GB" dirty="0">
                <a:solidFill>
                  <a:srgbClr val="CB0592"/>
                </a:solidFill>
              </a:rPr>
              <a:t>Most were diagnosed incidentally via a routine medical health check or the GP / secondary care when consulting or screening for another condition – relatively few consulted specifically with signs and symptoms of CLL / SLL</a:t>
            </a:r>
          </a:p>
        </p:txBody>
      </p:sp>
      <p:pic>
        <p:nvPicPr>
          <p:cNvPr id="9" name="Picture 8">
            <a:extLst>
              <a:ext uri="{FF2B5EF4-FFF2-40B4-BE49-F238E27FC236}">
                <a16:creationId xmlns:a16="http://schemas.microsoft.com/office/drawing/2014/main" id="{61291031-2017-FBE4-EB49-3B305B7FB822}"/>
              </a:ext>
            </a:extLst>
          </p:cNvPr>
          <p:cNvPicPr>
            <a:picLocks noChangeAspect="1"/>
          </p:cNvPicPr>
          <p:nvPr/>
        </p:nvPicPr>
        <p:blipFill>
          <a:blip r:embed="rId4"/>
          <a:stretch>
            <a:fillRect/>
          </a:stretch>
        </p:blipFill>
        <p:spPr>
          <a:xfrm>
            <a:off x="114075" y="123865"/>
            <a:ext cx="2066416" cy="464517"/>
          </a:xfrm>
          <a:prstGeom prst="rect">
            <a:avLst/>
          </a:prstGeom>
        </p:spPr>
      </p:pic>
    </p:spTree>
    <p:extLst>
      <p:ext uri="{BB962C8B-B14F-4D97-AF65-F5344CB8AC3E}">
        <p14:creationId xmlns:p14="http://schemas.microsoft.com/office/powerpoint/2010/main" val="3481912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639580-2D9F-5E72-F6F4-9EAB2C7B02EB}"/>
              </a:ext>
            </a:extLst>
          </p:cNvPr>
          <p:cNvSpPr txBox="1"/>
          <p:nvPr/>
        </p:nvSpPr>
        <p:spPr>
          <a:xfrm>
            <a:off x="0" y="6581001"/>
            <a:ext cx="12192000" cy="276999"/>
          </a:xfrm>
          <a:prstGeom prst="rect">
            <a:avLst/>
          </a:prstGeom>
          <a:solidFill>
            <a:schemeClr val="bg2"/>
          </a:solidFill>
        </p:spPr>
        <p:txBody>
          <a:bodyPr wrap="square" rtlCol="0">
            <a:spAutoFit/>
          </a:bodyPr>
          <a:lstStyle/>
          <a:p>
            <a:r>
              <a:rPr lang="en-US" sz="1200" dirty="0"/>
              <a:t>Q2. What year were you/ was your partner/ was the person you care for/ was your friend diagnosed with CLL/SLL? </a:t>
            </a:r>
            <a:r>
              <a:rPr lang="en-GB" sz="1200" dirty="0"/>
              <a:t>[Base n=702]</a:t>
            </a:r>
            <a:endParaRPr lang="en-US" sz="1200" dirty="0"/>
          </a:p>
        </p:txBody>
      </p:sp>
      <p:sp>
        <p:nvSpPr>
          <p:cNvPr id="5" name="Title 4">
            <a:extLst>
              <a:ext uri="{FF2B5EF4-FFF2-40B4-BE49-F238E27FC236}">
                <a16:creationId xmlns:a16="http://schemas.microsoft.com/office/drawing/2014/main" id="{CA12061C-906F-E51E-748B-18481C07FA26}"/>
              </a:ext>
            </a:extLst>
          </p:cNvPr>
          <p:cNvSpPr>
            <a:spLocks noGrp="1"/>
          </p:cNvSpPr>
          <p:nvPr>
            <p:ph type="title"/>
          </p:nvPr>
        </p:nvSpPr>
        <p:spPr>
          <a:xfrm>
            <a:off x="838200" y="378188"/>
            <a:ext cx="10515600" cy="1325563"/>
          </a:xfrm>
        </p:spPr>
        <p:txBody>
          <a:bodyPr/>
          <a:lstStyle/>
          <a:p>
            <a:r>
              <a:rPr lang="en-GB" dirty="0"/>
              <a:t>Year of diagnosis </a:t>
            </a:r>
          </a:p>
        </p:txBody>
      </p:sp>
      <p:graphicFrame>
        <p:nvGraphicFramePr>
          <p:cNvPr id="8" name="Chart 7">
            <a:extLst>
              <a:ext uri="{FF2B5EF4-FFF2-40B4-BE49-F238E27FC236}">
                <a16:creationId xmlns:a16="http://schemas.microsoft.com/office/drawing/2014/main" id="{971CC11D-1595-FCA0-A7E5-414C6833CEB9}"/>
              </a:ext>
            </a:extLst>
          </p:cNvPr>
          <p:cNvGraphicFramePr/>
          <p:nvPr>
            <p:extLst>
              <p:ext uri="{D42A27DB-BD31-4B8C-83A1-F6EECF244321}">
                <p14:modId xmlns:p14="http://schemas.microsoft.com/office/powerpoint/2010/main" val="2689749817"/>
              </p:ext>
            </p:extLst>
          </p:nvPr>
        </p:nvGraphicFramePr>
        <p:xfrm>
          <a:off x="763484" y="2094585"/>
          <a:ext cx="9809480" cy="408251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B5ED0F-B2A9-95D8-3D0F-A4F26AAB4AA7}"/>
              </a:ext>
            </a:extLst>
          </p:cNvPr>
          <p:cNvSpPr txBox="1"/>
          <p:nvPr/>
        </p:nvSpPr>
        <p:spPr>
          <a:xfrm>
            <a:off x="6729572" y="689816"/>
            <a:ext cx="5462427" cy="1200329"/>
          </a:xfrm>
          <a:prstGeom prst="rect">
            <a:avLst/>
          </a:prstGeom>
          <a:solidFill>
            <a:schemeClr val="bg2"/>
          </a:solidFill>
        </p:spPr>
        <p:txBody>
          <a:bodyPr wrap="square" rtlCol="0">
            <a:spAutoFit/>
          </a:bodyPr>
          <a:lstStyle/>
          <a:p>
            <a:r>
              <a:rPr lang="en-GB" dirty="0">
                <a:solidFill>
                  <a:srgbClr val="CB0592"/>
                </a:solidFill>
              </a:rPr>
              <a:t>The majority of respondents were diagnosed in the last 10 years, but people have been living with CLL / SLL for over 30 years. Overall there was little difference between men and women in terms of year of diagnosis. </a:t>
            </a:r>
          </a:p>
        </p:txBody>
      </p:sp>
      <p:pic>
        <p:nvPicPr>
          <p:cNvPr id="7" name="Picture 6">
            <a:extLst>
              <a:ext uri="{FF2B5EF4-FFF2-40B4-BE49-F238E27FC236}">
                <a16:creationId xmlns:a16="http://schemas.microsoft.com/office/drawing/2014/main" id="{B25223A5-6343-E054-4A39-4D19F78F2482}"/>
              </a:ext>
            </a:extLst>
          </p:cNvPr>
          <p:cNvPicPr>
            <a:picLocks noChangeAspect="1"/>
          </p:cNvPicPr>
          <p:nvPr/>
        </p:nvPicPr>
        <p:blipFill>
          <a:blip r:embed="rId3"/>
          <a:stretch>
            <a:fillRect/>
          </a:stretch>
        </p:blipFill>
        <p:spPr>
          <a:xfrm>
            <a:off x="114075" y="123865"/>
            <a:ext cx="2066416" cy="464517"/>
          </a:xfrm>
          <a:prstGeom prst="rect">
            <a:avLst/>
          </a:prstGeom>
        </p:spPr>
      </p:pic>
    </p:spTree>
    <p:extLst>
      <p:ext uri="{BB962C8B-B14F-4D97-AF65-F5344CB8AC3E}">
        <p14:creationId xmlns:p14="http://schemas.microsoft.com/office/powerpoint/2010/main" val="240617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E1586C-7D90-B296-D6AE-3DF9FFE55762}"/>
              </a:ext>
            </a:extLst>
          </p:cNvPr>
          <p:cNvSpPr txBox="1"/>
          <p:nvPr/>
        </p:nvSpPr>
        <p:spPr>
          <a:xfrm>
            <a:off x="0" y="6581001"/>
            <a:ext cx="12192000" cy="276999"/>
          </a:xfrm>
          <a:prstGeom prst="rect">
            <a:avLst/>
          </a:prstGeom>
          <a:solidFill>
            <a:schemeClr val="bg2"/>
          </a:solidFill>
        </p:spPr>
        <p:txBody>
          <a:bodyPr wrap="square" rtlCol="0">
            <a:spAutoFit/>
          </a:bodyPr>
          <a:lstStyle/>
          <a:p>
            <a:r>
              <a:rPr lang="en-US" sz="1200" dirty="0"/>
              <a:t>Q4. Do you / your partner have any of the following conditions? </a:t>
            </a:r>
            <a:r>
              <a:rPr lang="en-GB" sz="1200" dirty="0"/>
              <a:t>[Base n=702]</a:t>
            </a:r>
            <a:r>
              <a:rPr lang="en-US" sz="1200" dirty="0"/>
              <a:t> </a:t>
            </a:r>
            <a:endParaRPr lang="en-GB" sz="1200" dirty="0"/>
          </a:p>
        </p:txBody>
      </p:sp>
      <p:sp>
        <p:nvSpPr>
          <p:cNvPr id="4" name="Title 3">
            <a:extLst>
              <a:ext uri="{FF2B5EF4-FFF2-40B4-BE49-F238E27FC236}">
                <a16:creationId xmlns:a16="http://schemas.microsoft.com/office/drawing/2014/main" id="{6AF6D364-FC9B-6C25-B88D-07E8907FE103}"/>
              </a:ext>
            </a:extLst>
          </p:cNvPr>
          <p:cNvSpPr>
            <a:spLocks noGrp="1"/>
          </p:cNvSpPr>
          <p:nvPr>
            <p:ph type="title"/>
          </p:nvPr>
        </p:nvSpPr>
        <p:spPr/>
        <p:txBody>
          <a:bodyPr/>
          <a:lstStyle/>
          <a:p>
            <a:r>
              <a:rPr lang="en-GB" dirty="0"/>
              <a:t>Co-morbidities </a:t>
            </a:r>
          </a:p>
        </p:txBody>
      </p:sp>
      <p:graphicFrame>
        <p:nvGraphicFramePr>
          <p:cNvPr id="7" name="Chart 6">
            <a:extLst>
              <a:ext uri="{FF2B5EF4-FFF2-40B4-BE49-F238E27FC236}">
                <a16:creationId xmlns:a16="http://schemas.microsoft.com/office/drawing/2014/main" id="{6281D2A5-1459-51BD-AEEC-2562A382E0A6}"/>
              </a:ext>
            </a:extLst>
          </p:cNvPr>
          <p:cNvGraphicFramePr/>
          <p:nvPr>
            <p:extLst>
              <p:ext uri="{D42A27DB-BD31-4B8C-83A1-F6EECF244321}">
                <p14:modId xmlns:p14="http://schemas.microsoft.com/office/powerpoint/2010/main" val="1103862247"/>
              </p:ext>
            </p:extLst>
          </p:nvPr>
        </p:nvGraphicFramePr>
        <p:xfrm>
          <a:off x="838199" y="1886970"/>
          <a:ext cx="8618951" cy="444764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17184FC7-7931-5EB8-4B68-AD4F98ABF0F8}"/>
              </a:ext>
            </a:extLst>
          </p:cNvPr>
          <p:cNvSpPr txBox="1"/>
          <p:nvPr/>
        </p:nvSpPr>
        <p:spPr>
          <a:xfrm>
            <a:off x="6376416" y="995514"/>
            <a:ext cx="5815584" cy="1200329"/>
          </a:xfrm>
          <a:prstGeom prst="rect">
            <a:avLst/>
          </a:prstGeom>
          <a:solidFill>
            <a:schemeClr val="bg2"/>
          </a:solidFill>
        </p:spPr>
        <p:txBody>
          <a:bodyPr wrap="square" rtlCol="0">
            <a:spAutoFit/>
          </a:bodyPr>
          <a:lstStyle/>
          <a:p>
            <a:r>
              <a:rPr lang="en-GB" dirty="0">
                <a:solidFill>
                  <a:srgbClr val="CB0592"/>
                </a:solidFill>
              </a:rPr>
              <a:t>Nearly half the sample claim to have no comorbidities; other comorbidities which dominate are hypertension, obesity and cardiovascular related illness – perhaps not surprisingly given the vast majority of respondents were over 60</a:t>
            </a:r>
          </a:p>
        </p:txBody>
      </p:sp>
      <p:pic>
        <p:nvPicPr>
          <p:cNvPr id="9" name="Picture 8">
            <a:extLst>
              <a:ext uri="{FF2B5EF4-FFF2-40B4-BE49-F238E27FC236}">
                <a16:creationId xmlns:a16="http://schemas.microsoft.com/office/drawing/2014/main" id="{56F11E60-7341-923C-3DEC-45F2A76E4EB2}"/>
              </a:ext>
            </a:extLst>
          </p:cNvPr>
          <p:cNvPicPr>
            <a:picLocks noChangeAspect="1"/>
          </p:cNvPicPr>
          <p:nvPr/>
        </p:nvPicPr>
        <p:blipFill>
          <a:blip r:embed="rId3"/>
          <a:stretch>
            <a:fillRect/>
          </a:stretch>
        </p:blipFill>
        <p:spPr>
          <a:xfrm>
            <a:off x="114075" y="123865"/>
            <a:ext cx="2066416" cy="464517"/>
          </a:xfrm>
          <a:prstGeom prst="rect">
            <a:avLst/>
          </a:prstGeom>
        </p:spPr>
      </p:pic>
    </p:spTree>
    <p:extLst>
      <p:ext uri="{BB962C8B-B14F-4D97-AF65-F5344CB8AC3E}">
        <p14:creationId xmlns:p14="http://schemas.microsoft.com/office/powerpoint/2010/main" val="862714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6FAF0B-439C-D9F6-7691-6F68E844D111}"/>
              </a:ext>
            </a:extLst>
          </p:cNvPr>
          <p:cNvSpPr txBox="1"/>
          <p:nvPr/>
        </p:nvSpPr>
        <p:spPr>
          <a:xfrm>
            <a:off x="0" y="6581001"/>
            <a:ext cx="12192000" cy="276999"/>
          </a:xfrm>
          <a:prstGeom prst="rect">
            <a:avLst/>
          </a:prstGeom>
          <a:solidFill>
            <a:schemeClr val="bg2"/>
          </a:solidFill>
        </p:spPr>
        <p:txBody>
          <a:bodyPr wrap="square" rtlCol="0">
            <a:spAutoFit/>
          </a:bodyPr>
          <a:lstStyle/>
          <a:p>
            <a:r>
              <a:rPr lang="en-US" sz="1200" dirty="0"/>
              <a:t>Q5. From your general experience, how satisfied were you with the following aspects of CLL/SLL </a:t>
            </a:r>
            <a:r>
              <a:rPr lang="en-GB" sz="1200" dirty="0"/>
              <a:t>[Base n=702]</a:t>
            </a:r>
          </a:p>
        </p:txBody>
      </p:sp>
      <p:sp>
        <p:nvSpPr>
          <p:cNvPr id="4" name="Title 3">
            <a:extLst>
              <a:ext uri="{FF2B5EF4-FFF2-40B4-BE49-F238E27FC236}">
                <a16:creationId xmlns:a16="http://schemas.microsoft.com/office/drawing/2014/main" id="{51D0A639-3F17-DD3E-303B-E37165865AB8}"/>
              </a:ext>
            </a:extLst>
          </p:cNvPr>
          <p:cNvSpPr>
            <a:spLocks noGrp="1"/>
          </p:cNvSpPr>
          <p:nvPr>
            <p:ph type="title"/>
          </p:nvPr>
        </p:nvSpPr>
        <p:spPr>
          <a:xfrm>
            <a:off x="838200" y="365125"/>
            <a:ext cx="10515600" cy="1325563"/>
          </a:xfrm>
        </p:spPr>
        <p:txBody>
          <a:bodyPr/>
          <a:lstStyle/>
          <a:p>
            <a:r>
              <a:rPr lang="en-GB" dirty="0"/>
              <a:t>Satisfaction at diagnosis </a:t>
            </a:r>
          </a:p>
        </p:txBody>
      </p:sp>
      <p:graphicFrame>
        <p:nvGraphicFramePr>
          <p:cNvPr id="7" name="Chart 6">
            <a:extLst>
              <a:ext uri="{FF2B5EF4-FFF2-40B4-BE49-F238E27FC236}">
                <a16:creationId xmlns:a16="http://schemas.microsoft.com/office/drawing/2014/main" id="{BA22EDAB-73BB-9D2D-E3B4-77A0EE760C79}"/>
              </a:ext>
            </a:extLst>
          </p:cNvPr>
          <p:cNvGraphicFramePr/>
          <p:nvPr>
            <p:extLst>
              <p:ext uri="{D42A27DB-BD31-4B8C-83A1-F6EECF244321}">
                <p14:modId xmlns:p14="http://schemas.microsoft.com/office/powerpoint/2010/main" val="1732149224"/>
              </p:ext>
            </p:extLst>
          </p:nvPr>
        </p:nvGraphicFramePr>
        <p:xfrm>
          <a:off x="1155700" y="1544572"/>
          <a:ext cx="8585200" cy="408251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4F4C554-D83C-2BCF-C695-7E40013EC532}"/>
              </a:ext>
            </a:extLst>
          </p:cNvPr>
          <p:cNvSpPr txBox="1"/>
          <p:nvPr/>
        </p:nvSpPr>
        <p:spPr>
          <a:xfrm>
            <a:off x="7150102" y="346788"/>
            <a:ext cx="5041898" cy="1477328"/>
          </a:xfrm>
          <a:prstGeom prst="rect">
            <a:avLst/>
          </a:prstGeom>
          <a:solidFill>
            <a:schemeClr val="bg2"/>
          </a:solidFill>
        </p:spPr>
        <p:txBody>
          <a:bodyPr wrap="square" rtlCol="0">
            <a:spAutoFit/>
          </a:bodyPr>
          <a:lstStyle/>
          <a:p>
            <a:r>
              <a:rPr lang="en-GB" dirty="0">
                <a:solidFill>
                  <a:srgbClr val="CB0592"/>
                </a:solidFill>
              </a:rPr>
              <a:t>Satisfaction across a number of parameters associated with diagnosis was relatively high overall but with lower scores for ‘being given an explanation’ and the ‘provision of reading materials’ reflecting clear areas for potential improvement </a:t>
            </a:r>
          </a:p>
        </p:txBody>
      </p:sp>
      <p:sp>
        <p:nvSpPr>
          <p:cNvPr id="10" name="TextBox 9">
            <a:extLst>
              <a:ext uri="{FF2B5EF4-FFF2-40B4-BE49-F238E27FC236}">
                <a16:creationId xmlns:a16="http://schemas.microsoft.com/office/drawing/2014/main" id="{2069C136-A04A-B557-7C85-AAEEC08EF27A}"/>
              </a:ext>
            </a:extLst>
          </p:cNvPr>
          <p:cNvSpPr txBox="1"/>
          <p:nvPr/>
        </p:nvSpPr>
        <p:spPr>
          <a:xfrm>
            <a:off x="3268000" y="5723634"/>
            <a:ext cx="1481800" cy="738664"/>
          </a:xfrm>
          <a:prstGeom prst="rect">
            <a:avLst/>
          </a:prstGeom>
          <a:solidFill>
            <a:schemeClr val="accent3">
              <a:lumMod val="20000"/>
              <a:lumOff val="80000"/>
            </a:schemeClr>
          </a:solidFill>
        </p:spPr>
        <p:txBody>
          <a:bodyPr wrap="square" rtlCol="0">
            <a:spAutoFit/>
          </a:bodyPr>
          <a:lstStyle/>
          <a:p>
            <a:pPr algn="ctr"/>
            <a:r>
              <a:rPr lang="en-GB" sz="1050" dirty="0"/>
              <a:t>Significantly lower than “time taken” and “involvement in treatment decision” </a:t>
            </a:r>
          </a:p>
        </p:txBody>
      </p:sp>
      <p:cxnSp>
        <p:nvCxnSpPr>
          <p:cNvPr id="11" name="Straight Arrow Connector 10">
            <a:extLst>
              <a:ext uri="{FF2B5EF4-FFF2-40B4-BE49-F238E27FC236}">
                <a16:creationId xmlns:a16="http://schemas.microsoft.com/office/drawing/2014/main" id="{4DE7B16F-C429-DB4D-E2E5-7BF5DB0B18AD}"/>
              </a:ext>
            </a:extLst>
          </p:cNvPr>
          <p:cNvCxnSpPr>
            <a:cxnSpLocks/>
            <a:stCxn id="10" idx="0"/>
          </p:cNvCxnSpPr>
          <p:nvPr/>
        </p:nvCxnSpPr>
        <p:spPr>
          <a:xfrm flipV="1">
            <a:off x="4008900" y="5035296"/>
            <a:ext cx="0" cy="688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D62DF08-4A6F-4BE6-04A3-2925E61E6DFC}"/>
              </a:ext>
            </a:extLst>
          </p:cNvPr>
          <p:cNvSpPr txBox="1"/>
          <p:nvPr/>
        </p:nvSpPr>
        <p:spPr>
          <a:xfrm>
            <a:off x="8076220" y="5750818"/>
            <a:ext cx="1481800" cy="577081"/>
          </a:xfrm>
          <a:prstGeom prst="rect">
            <a:avLst/>
          </a:prstGeom>
          <a:solidFill>
            <a:schemeClr val="accent3">
              <a:lumMod val="20000"/>
              <a:lumOff val="80000"/>
            </a:schemeClr>
          </a:solidFill>
        </p:spPr>
        <p:txBody>
          <a:bodyPr wrap="square" rtlCol="0">
            <a:spAutoFit/>
          </a:bodyPr>
          <a:lstStyle/>
          <a:p>
            <a:pPr algn="ctr"/>
            <a:r>
              <a:rPr lang="en-GB" sz="1050" dirty="0"/>
              <a:t>Significantly lower than all except “CLL / SLL explanation” </a:t>
            </a:r>
          </a:p>
        </p:txBody>
      </p:sp>
      <p:cxnSp>
        <p:nvCxnSpPr>
          <p:cNvPr id="14" name="Straight Arrow Connector 13">
            <a:extLst>
              <a:ext uri="{FF2B5EF4-FFF2-40B4-BE49-F238E27FC236}">
                <a16:creationId xmlns:a16="http://schemas.microsoft.com/office/drawing/2014/main" id="{05466BC1-FF76-D53B-3D7B-2813EB72145E}"/>
              </a:ext>
            </a:extLst>
          </p:cNvPr>
          <p:cNvCxnSpPr>
            <a:cxnSpLocks/>
            <a:stCxn id="13" idx="0"/>
          </p:cNvCxnSpPr>
          <p:nvPr/>
        </p:nvCxnSpPr>
        <p:spPr>
          <a:xfrm flipV="1">
            <a:off x="8817120" y="5337178"/>
            <a:ext cx="0" cy="413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A8D8C89-772C-9042-ED19-73AF42B8AE86}"/>
              </a:ext>
            </a:extLst>
          </p:cNvPr>
          <p:cNvPicPr>
            <a:picLocks noChangeAspect="1"/>
          </p:cNvPicPr>
          <p:nvPr/>
        </p:nvPicPr>
        <p:blipFill>
          <a:blip r:embed="rId3"/>
          <a:stretch>
            <a:fillRect/>
          </a:stretch>
        </p:blipFill>
        <p:spPr>
          <a:xfrm>
            <a:off x="114075" y="123865"/>
            <a:ext cx="2066416" cy="464517"/>
          </a:xfrm>
          <a:prstGeom prst="rect">
            <a:avLst/>
          </a:prstGeom>
        </p:spPr>
      </p:pic>
    </p:spTree>
    <p:extLst>
      <p:ext uri="{BB962C8B-B14F-4D97-AF65-F5344CB8AC3E}">
        <p14:creationId xmlns:p14="http://schemas.microsoft.com/office/powerpoint/2010/main" val="880920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6FAF0B-439C-D9F6-7691-6F68E844D111}"/>
              </a:ext>
            </a:extLst>
          </p:cNvPr>
          <p:cNvSpPr txBox="1"/>
          <p:nvPr/>
        </p:nvSpPr>
        <p:spPr>
          <a:xfrm>
            <a:off x="0" y="6405637"/>
            <a:ext cx="12192000" cy="461665"/>
          </a:xfrm>
          <a:prstGeom prst="rect">
            <a:avLst/>
          </a:prstGeom>
          <a:solidFill>
            <a:schemeClr val="bg2"/>
          </a:solidFill>
        </p:spPr>
        <p:txBody>
          <a:bodyPr wrap="square" rtlCol="0">
            <a:spAutoFit/>
          </a:bodyPr>
          <a:lstStyle/>
          <a:p>
            <a:r>
              <a:rPr lang="en-US" sz="1200" dirty="0"/>
              <a:t>Q2. What year were you/ was your partner/ was the person you care for/ was your friend diagnosed with CLL/SLL?</a:t>
            </a:r>
            <a:r>
              <a:rPr lang="en-GB" sz="1200" dirty="0"/>
              <a:t> [Base n=702] </a:t>
            </a:r>
          </a:p>
          <a:p>
            <a:r>
              <a:rPr lang="en-US" sz="1200" dirty="0"/>
              <a:t>Q5. From your general experience, how satisfied were you with the following aspects of CLL/SLL </a:t>
            </a:r>
            <a:r>
              <a:rPr lang="en-GB" sz="1200" dirty="0"/>
              <a:t>[Base n=702]</a:t>
            </a:r>
          </a:p>
        </p:txBody>
      </p:sp>
      <p:sp>
        <p:nvSpPr>
          <p:cNvPr id="4" name="Title 3">
            <a:extLst>
              <a:ext uri="{FF2B5EF4-FFF2-40B4-BE49-F238E27FC236}">
                <a16:creationId xmlns:a16="http://schemas.microsoft.com/office/drawing/2014/main" id="{51D0A639-3F17-DD3E-303B-E37165865AB8}"/>
              </a:ext>
            </a:extLst>
          </p:cNvPr>
          <p:cNvSpPr>
            <a:spLocks noGrp="1"/>
          </p:cNvSpPr>
          <p:nvPr>
            <p:ph type="title"/>
          </p:nvPr>
        </p:nvSpPr>
        <p:spPr>
          <a:xfrm>
            <a:off x="838200" y="365125"/>
            <a:ext cx="10515600" cy="1325563"/>
          </a:xfrm>
        </p:spPr>
        <p:txBody>
          <a:bodyPr/>
          <a:lstStyle/>
          <a:p>
            <a:r>
              <a:rPr lang="en-GB" dirty="0"/>
              <a:t>Satisfaction at diagnosis </a:t>
            </a:r>
          </a:p>
        </p:txBody>
      </p:sp>
      <p:sp>
        <p:nvSpPr>
          <p:cNvPr id="9" name="TextBox 8">
            <a:extLst>
              <a:ext uri="{FF2B5EF4-FFF2-40B4-BE49-F238E27FC236}">
                <a16:creationId xmlns:a16="http://schemas.microsoft.com/office/drawing/2014/main" id="{A4F4C554-D83C-2BCF-C695-7E40013EC532}"/>
              </a:ext>
            </a:extLst>
          </p:cNvPr>
          <p:cNvSpPr txBox="1"/>
          <p:nvPr/>
        </p:nvSpPr>
        <p:spPr>
          <a:xfrm>
            <a:off x="6725111" y="1054610"/>
            <a:ext cx="5466889" cy="1754326"/>
          </a:xfrm>
          <a:prstGeom prst="rect">
            <a:avLst/>
          </a:prstGeom>
          <a:solidFill>
            <a:schemeClr val="bg2"/>
          </a:solidFill>
        </p:spPr>
        <p:txBody>
          <a:bodyPr wrap="square" rtlCol="0">
            <a:spAutoFit/>
          </a:bodyPr>
          <a:lstStyle/>
          <a:p>
            <a:r>
              <a:rPr lang="en-GB" dirty="0">
                <a:solidFill>
                  <a:srgbClr val="CB0592"/>
                </a:solidFill>
              </a:rPr>
              <a:t>Little difference in satisfaction was seen across the different age groups, except that (</a:t>
            </a:r>
            <a:r>
              <a:rPr lang="en-GB" dirty="0" err="1">
                <a:solidFill>
                  <a:srgbClr val="CB0592"/>
                </a:solidFill>
              </a:rPr>
              <a:t>i</a:t>
            </a:r>
            <a:r>
              <a:rPr lang="en-GB" dirty="0">
                <a:solidFill>
                  <a:srgbClr val="CB0592"/>
                </a:solidFill>
              </a:rPr>
              <a:t>) those diagnosed more than 10 years ago were more satisfied with treatment decision making, but less satisfied with the provision of reading materials / sources of support than the other cohorts more recently diagnosed </a:t>
            </a:r>
          </a:p>
        </p:txBody>
      </p:sp>
      <p:pic>
        <p:nvPicPr>
          <p:cNvPr id="12" name="Picture 11">
            <a:extLst>
              <a:ext uri="{FF2B5EF4-FFF2-40B4-BE49-F238E27FC236}">
                <a16:creationId xmlns:a16="http://schemas.microsoft.com/office/drawing/2014/main" id="{CA8D8C89-772C-9042-ED19-73AF42B8AE86}"/>
              </a:ext>
            </a:extLst>
          </p:cNvPr>
          <p:cNvPicPr>
            <a:picLocks noChangeAspect="1"/>
          </p:cNvPicPr>
          <p:nvPr/>
        </p:nvPicPr>
        <p:blipFill>
          <a:blip r:embed="rId2"/>
          <a:stretch>
            <a:fillRect/>
          </a:stretch>
        </p:blipFill>
        <p:spPr>
          <a:xfrm>
            <a:off x="114075" y="123865"/>
            <a:ext cx="2066416" cy="464517"/>
          </a:xfrm>
          <a:prstGeom prst="rect">
            <a:avLst/>
          </a:prstGeom>
        </p:spPr>
      </p:pic>
      <p:graphicFrame>
        <p:nvGraphicFramePr>
          <p:cNvPr id="6" name="Chart 5">
            <a:extLst>
              <a:ext uri="{FF2B5EF4-FFF2-40B4-BE49-F238E27FC236}">
                <a16:creationId xmlns:a16="http://schemas.microsoft.com/office/drawing/2014/main" id="{59255C23-FAFE-EA78-DF4C-C0E9519C837F}"/>
              </a:ext>
            </a:extLst>
          </p:cNvPr>
          <p:cNvGraphicFramePr/>
          <p:nvPr>
            <p:extLst>
              <p:ext uri="{D42A27DB-BD31-4B8C-83A1-F6EECF244321}">
                <p14:modId xmlns:p14="http://schemas.microsoft.com/office/powerpoint/2010/main" val="4095823836"/>
              </p:ext>
            </p:extLst>
          </p:nvPr>
        </p:nvGraphicFramePr>
        <p:xfrm>
          <a:off x="355374" y="2380173"/>
          <a:ext cx="9639525" cy="4041779"/>
        </p:xfrm>
        <a:graphic>
          <a:graphicData uri="http://schemas.openxmlformats.org/drawingml/2006/chart">
            <c:chart xmlns:c="http://schemas.openxmlformats.org/drawingml/2006/chart" xmlns:r="http://schemas.openxmlformats.org/officeDocument/2006/relationships" r:id="rId3"/>
          </a:graphicData>
        </a:graphic>
      </p:graphicFrame>
      <p:sp>
        <p:nvSpPr>
          <p:cNvPr id="2" name="Star: 5 Points 1">
            <a:extLst>
              <a:ext uri="{FF2B5EF4-FFF2-40B4-BE49-F238E27FC236}">
                <a16:creationId xmlns:a16="http://schemas.microsoft.com/office/drawing/2014/main" id="{4CDE0C12-9C22-7185-C8D6-136B16221D10}"/>
              </a:ext>
            </a:extLst>
          </p:cNvPr>
          <p:cNvSpPr/>
          <p:nvPr/>
        </p:nvSpPr>
        <p:spPr>
          <a:xfrm>
            <a:off x="8459467" y="3331558"/>
            <a:ext cx="125733" cy="122842"/>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5" name="Star: 5 Points 14">
            <a:extLst>
              <a:ext uri="{FF2B5EF4-FFF2-40B4-BE49-F238E27FC236}">
                <a16:creationId xmlns:a16="http://schemas.microsoft.com/office/drawing/2014/main" id="{BAC98D61-A785-F943-DC36-4DFE4013EEF2}"/>
              </a:ext>
            </a:extLst>
          </p:cNvPr>
          <p:cNvSpPr/>
          <p:nvPr/>
        </p:nvSpPr>
        <p:spPr>
          <a:xfrm>
            <a:off x="6725111" y="3052725"/>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4088942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6FAF0B-439C-D9F6-7691-6F68E844D111}"/>
              </a:ext>
            </a:extLst>
          </p:cNvPr>
          <p:cNvSpPr txBox="1"/>
          <p:nvPr/>
        </p:nvSpPr>
        <p:spPr>
          <a:xfrm>
            <a:off x="0" y="6390501"/>
            <a:ext cx="12192000" cy="461665"/>
          </a:xfrm>
          <a:prstGeom prst="rect">
            <a:avLst/>
          </a:prstGeom>
          <a:solidFill>
            <a:schemeClr val="bg2"/>
          </a:solidFill>
        </p:spPr>
        <p:txBody>
          <a:bodyPr wrap="square" rtlCol="0">
            <a:spAutoFit/>
          </a:bodyPr>
          <a:lstStyle/>
          <a:p>
            <a:r>
              <a:rPr lang="en-US" sz="1200" dirty="0"/>
              <a:t>S1. Please indicate whether you have been diagnosed with CLL/SLL or if you are the partner / </a:t>
            </a:r>
            <a:r>
              <a:rPr lang="en-US" sz="1200" dirty="0" err="1"/>
              <a:t>carer</a:t>
            </a:r>
            <a:r>
              <a:rPr lang="en-US" sz="1200" dirty="0"/>
              <a:t> of someone who has been diagnosed</a:t>
            </a:r>
            <a:r>
              <a:rPr lang="en-GB" sz="1200" dirty="0"/>
              <a:t> [Base n=702]</a:t>
            </a:r>
          </a:p>
          <a:p>
            <a:r>
              <a:rPr lang="en-US" sz="1200" dirty="0"/>
              <a:t>Q5. From your general experience, how satisfied were you with the following aspects of CLL/SLL </a:t>
            </a:r>
            <a:r>
              <a:rPr lang="en-GB" sz="1200" dirty="0"/>
              <a:t>[Base n=702]</a:t>
            </a:r>
          </a:p>
        </p:txBody>
      </p:sp>
      <p:sp>
        <p:nvSpPr>
          <p:cNvPr id="4" name="Title 3">
            <a:extLst>
              <a:ext uri="{FF2B5EF4-FFF2-40B4-BE49-F238E27FC236}">
                <a16:creationId xmlns:a16="http://schemas.microsoft.com/office/drawing/2014/main" id="{51D0A639-3F17-DD3E-303B-E37165865AB8}"/>
              </a:ext>
            </a:extLst>
          </p:cNvPr>
          <p:cNvSpPr>
            <a:spLocks noGrp="1"/>
          </p:cNvSpPr>
          <p:nvPr>
            <p:ph type="title"/>
          </p:nvPr>
        </p:nvSpPr>
        <p:spPr>
          <a:xfrm>
            <a:off x="1155700" y="164008"/>
            <a:ext cx="10515600" cy="1325563"/>
          </a:xfrm>
        </p:spPr>
        <p:txBody>
          <a:bodyPr/>
          <a:lstStyle/>
          <a:p>
            <a:r>
              <a:rPr lang="en-GB" dirty="0"/>
              <a:t>Satisfaction at diagnosis </a:t>
            </a:r>
          </a:p>
        </p:txBody>
      </p:sp>
      <p:sp>
        <p:nvSpPr>
          <p:cNvPr id="9" name="TextBox 8">
            <a:extLst>
              <a:ext uri="{FF2B5EF4-FFF2-40B4-BE49-F238E27FC236}">
                <a16:creationId xmlns:a16="http://schemas.microsoft.com/office/drawing/2014/main" id="{A4F4C554-D83C-2BCF-C695-7E40013EC532}"/>
              </a:ext>
            </a:extLst>
          </p:cNvPr>
          <p:cNvSpPr txBox="1"/>
          <p:nvPr/>
        </p:nvSpPr>
        <p:spPr>
          <a:xfrm>
            <a:off x="8420099" y="1231106"/>
            <a:ext cx="3778249" cy="646331"/>
          </a:xfrm>
          <a:prstGeom prst="rect">
            <a:avLst/>
          </a:prstGeom>
          <a:solidFill>
            <a:schemeClr val="bg2"/>
          </a:solidFill>
        </p:spPr>
        <p:txBody>
          <a:bodyPr wrap="square" rtlCol="0">
            <a:spAutoFit/>
          </a:bodyPr>
          <a:lstStyle/>
          <a:p>
            <a:r>
              <a:rPr lang="en-GB" dirty="0">
                <a:solidFill>
                  <a:srgbClr val="CB0592"/>
                </a:solidFill>
              </a:rPr>
              <a:t>There was no difference in satisfaction levels between patients and carers  </a:t>
            </a:r>
          </a:p>
        </p:txBody>
      </p:sp>
      <p:pic>
        <p:nvPicPr>
          <p:cNvPr id="12" name="Picture 11">
            <a:extLst>
              <a:ext uri="{FF2B5EF4-FFF2-40B4-BE49-F238E27FC236}">
                <a16:creationId xmlns:a16="http://schemas.microsoft.com/office/drawing/2014/main" id="{CA8D8C89-772C-9042-ED19-73AF42B8AE86}"/>
              </a:ext>
            </a:extLst>
          </p:cNvPr>
          <p:cNvPicPr>
            <a:picLocks noChangeAspect="1"/>
          </p:cNvPicPr>
          <p:nvPr/>
        </p:nvPicPr>
        <p:blipFill>
          <a:blip r:embed="rId2"/>
          <a:stretch>
            <a:fillRect/>
          </a:stretch>
        </p:blipFill>
        <p:spPr>
          <a:xfrm>
            <a:off x="114075" y="123865"/>
            <a:ext cx="2066416" cy="464517"/>
          </a:xfrm>
          <a:prstGeom prst="rect">
            <a:avLst/>
          </a:prstGeom>
        </p:spPr>
      </p:pic>
      <p:sp>
        <p:nvSpPr>
          <p:cNvPr id="2" name="Star: 5 Points 1">
            <a:extLst>
              <a:ext uri="{FF2B5EF4-FFF2-40B4-BE49-F238E27FC236}">
                <a16:creationId xmlns:a16="http://schemas.microsoft.com/office/drawing/2014/main" id="{4CDE0C12-9C22-7185-C8D6-136B16221D10}"/>
              </a:ext>
            </a:extLst>
          </p:cNvPr>
          <p:cNvSpPr/>
          <p:nvPr/>
        </p:nvSpPr>
        <p:spPr>
          <a:xfrm>
            <a:off x="4008900" y="-1013910"/>
            <a:ext cx="179946" cy="180039"/>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5" name="Star: 5 Points 4">
            <a:extLst>
              <a:ext uri="{FF2B5EF4-FFF2-40B4-BE49-F238E27FC236}">
                <a16:creationId xmlns:a16="http://schemas.microsoft.com/office/drawing/2014/main" id="{7C76E9DD-C2F8-DF58-416A-72DD218D8521}"/>
              </a:ext>
            </a:extLst>
          </p:cNvPr>
          <p:cNvSpPr/>
          <p:nvPr/>
        </p:nvSpPr>
        <p:spPr>
          <a:xfrm>
            <a:off x="4569854" y="-981243"/>
            <a:ext cx="179946" cy="180080"/>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graphicFrame>
        <p:nvGraphicFramePr>
          <p:cNvPr id="6" name="Chart 5">
            <a:extLst>
              <a:ext uri="{FF2B5EF4-FFF2-40B4-BE49-F238E27FC236}">
                <a16:creationId xmlns:a16="http://schemas.microsoft.com/office/drawing/2014/main" id="{59255C23-FAFE-EA78-DF4C-C0E9519C837F}"/>
              </a:ext>
            </a:extLst>
          </p:cNvPr>
          <p:cNvGraphicFramePr/>
          <p:nvPr>
            <p:extLst>
              <p:ext uri="{D42A27DB-BD31-4B8C-83A1-F6EECF244321}">
                <p14:modId xmlns:p14="http://schemas.microsoft.com/office/powerpoint/2010/main" val="3936992336"/>
              </p:ext>
            </p:extLst>
          </p:nvPr>
        </p:nvGraphicFramePr>
        <p:xfrm>
          <a:off x="1155700" y="1544572"/>
          <a:ext cx="8585200" cy="40825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7685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6FAF0B-439C-D9F6-7691-6F68E844D111}"/>
              </a:ext>
            </a:extLst>
          </p:cNvPr>
          <p:cNvSpPr txBox="1"/>
          <p:nvPr/>
        </p:nvSpPr>
        <p:spPr>
          <a:xfrm>
            <a:off x="0" y="6581001"/>
            <a:ext cx="12192000" cy="276999"/>
          </a:xfrm>
          <a:prstGeom prst="rect">
            <a:avLst/>
          </a:prstGeom>
          <a:solidFill>
            <a:schemeClr val="bg2"/>
          </a:solidFill>
        </p:spPr>
        <p:txBody>
          <a:bodyPr wrap="square" rtlCol="0">
            <a:spAutoFit/>
          </a:bodyPr>
          <a:lstStyle/>
          <a:p>
            <a:r>
              <a:rPr lang="en-US" sz="1200" dirty="0"/>
              <a:t>Q5. From your general experience, how satisfied were you with the following aspects of CLL/SLL </a:t>
            </a:r>
            <a:r>
              <a:rPr lang="en-GB" sz="1200" dirty="0"/>
              <a:t>[Base n=702]</a:t>
            </a:r>
          </a:p>
        </p:txBody>
      </p:sp>
      <p:sp>
        <p:nvSpPr>
          <p:cNvPr id="4" name="Title 3">
            <a:extLst>
              <a:ext uri="{FF2B5EF4-FFF2-40B4-BE49-F238E27FC236}">
                <a16:creationId xmlns:a16="http://schemas.microsoft.com/office/drawing/2014/main" id="{51D0A639-3F17-DD3E-303B-E37165865AB8}"/>
              </a:ext>
            </a:extLst>
          </p:cNvPr>
          <p:cNvSpPr>
            <a:spLocks noGrp="1"/>
          </p:cNvSpPr>
          <p:nvPr>
            <p:ph type="title"/>
          </p:nvPr>
        </p:nvSpPr>
        <p:spPr>
          <a:xfrm>
            <a:off x="838200" y="365125"/>
            <a:ext cx="10515600" cy="1325563"/>
          </a:xfrm>
        </p:spPr>
        <p:txBody>
          <a:bodyPr/>
          <a:lstStyle/>
          <a:p>
            <a:r>
              <a:rPr lang="en-GB" dirty="0"/>
              <a:t>Satisfaction at diagnosis </a:t>
            </a:r>
          </a:p>
        </p:txBody>
      </p:sp>
      <p:graphicFrame>
        <p:nvGraphicFramePr>
          <p:cNvPr id="7" name="Chart 6">
            <a:extLst>
              <a:ext uri="{FF2B5EF4-FFF2-40B4-BE49-F238E27FC236}">
                <a16:creationId xmlns:a16="http://schemas.microsoft.com/office/drawing/2014/main" id="{BA22EDAB-73BB-9D2D-E3B4-77A0EE760C79}"/>
              </a:ext>
            </a:extLst>
          </p:cNvPr>
          <p:cNvGraphicFramePr/>
          <p:nvPr>
            <p:extLst>
              <p:ext uri="{D42A27DB-BD31-4B8C-83A1-F6EECF244321}">
                <p14:modId xmlns:p14="http://schemas.microsoft.com/office/powerpoint/2010/main" val="3196342304"/>
              </p:ext>
            </p:extLst>
          </p:nvPr>
        </p:nvGraphicFramePr>
        <p:xfrm>
          <a:off x="898144" y="1675613"/>
          <a:ext cx="8940800" cy="439097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4F4C554-D83C-2BCF-C695-7E40013EC532}"/>
              </a:ext>
            </a:extLst>
          </p:cNvPr>
          <p:cNvSpPr txBox="1"/>
          <p:nvPr/>
        </p:nvSpPr>
        <p:spPr>
          <a:xfrm>
            <a:off x="7886754" y="968330"/>
            <a:ext cx="4305246" cy="923330"/>
          </a:xfrm>
          <a:prstGeom prst="rect">
            <a:avLst/>
          </a:prstGeom>
          <a:solidFill>
            <a:schemeClr val="bg2"/>
          </a:solidFill>
        </p:spPr>
        <p:txBody>
          <a:bodyPr wrap="square" rtlCol="0">
            <a:spAutoFit/>
          </a:bodyPr>
          <a:lstStyle/>
          <a:p>
            <a:r>
              <a:rPr lang="en-GB" dirty="0">
                <a:solidFill>
                  <a:srgbClr val="CB0592"/>
                </a:solidFill>
              </a:rPr>
              <a:t>Men had consistently higher satisfaction scores across all aspects of their diagnosis except for the explanation of CLL / SLL  </a:t>
            </a:r>
          </a:p>
        </p:txBody>
      </p:sp>
      <p:pic>
        <p:nvPicPr>
          <p:cNvPr id="18" name="Picture 17">
            <a:extLst>
              <a:ext uri="{FF2B5EF4-FFF2-40B4-BE49-F238E27FC236}">
                <a16:creationId xmlns:a16="http://schemas.microsoft.com/office/drawing/2014/main" id="{93417C64-8676-3EC7-E491-32BD838A33DF}"/>
              </a:ext>
            </a:extLst>
          </p:cNvPr>
          <p:cNvPicPr>
            <a:picLocks noChangeAspect="1"/>
          </p:cNvPicPr>
          <p:nvPr/>
        </p:nvPicPr>
        <p:blipFill>
          <a:blip r:embed="rId3"/>
          <a:stretch>
            <a:fillRect/>
          </a:stretch>
        </p:blipFill>
        <p:spPr>
          <a:xfrm>
            <a:off x="114075" y="123865"/>
            <a:ext cx="2066416" cy="464517"/>
          </a:xfrm>
          <a:prstGeom prst="rect">
            <a:avLst/>
          </a:prstGeom>
        </p:spPr>
      </p:pic>
      <p:sp>
        <p:nvSpPr>
          <p:cNvPr id="2" name="Star: 5 Points 1">
            <a:extLst>
              <a:ext uri="{FF2B5EF4-FFF2-40B4-BE49-F238E27FC236}">
                <a16:creationId xmlns:a16="http://schemas.microsoft.com/office/drawing/2014/main" id="{275B9544-6BF2-0D91-34F8-51AC438768A0}"/>
              </a:ext>
            </a:extLst>
          </p:cNvPr>
          <p:cNvSpPr/>
          <p:nvPr/>
        </p:nvSpPr>
        <p:spPr>
          <a:xfrm>
            <a:off x="2353056" y="2571635"/>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5" name="Star: 5 Points 4">
            <a:extLst>
              <a:ext uri="{FF2B5EF4-FFF2-40B4-BE49-F238E27FC236}">
                <a16:creationId xmlns:a16="http://schemas.microsoft.com/office/drawing/2014/main" id="{8B3F412F-92D1-75B4-F826-E8DE4ABE41CA}"/>
              </a:ext>
            </a:extLst>
          </p:cNvPr>
          <p:cNvSpPr/>
          <p:nvPr/>
        </p:nvSpPr>
        <p:spPr>
          <a:xfrm>
            <a:off x="5278552" y="2620404"/>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6" name="Star: 5 Points 5">
            <a:extLst>
              <a:ext uri="{FF2B5EF4-FFF2-40B4-BE49-F238E27FC236}">
                <a16:creationId xmlns:a16="http://schemas.microsoft.com/office/drawing/2014/main" id="{88C983DA-6F03-D1D0-EEE5-E33997580FAF}"/>
              </a:ext>
            </a:extLst>
          </p:cNvPr>
          <p:cNvSpPr/>
          <p:nvPr/>
        </p:nvSpPr>
        <p:spPr>
          <a:xfrm>
            <a:off x="6733464" y="2552908"/>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8" name="Star: 5 Points 7">
            <a:extLst>
              <a:ext uri="{FF2B5EF4-FFF2-40B4-BE49-F238E27FC236}">
                <a16:creationId xmlns:a16="http://schemas.microsoft.com/office/drawing/2014/main" id="{563687E4-C6AA-FECE-83F3-0D601DAD6B2F}"/>
              </a:ext>
            </a:extLst>
          </p:cNvPr>
          <p:cNvSpPr/>
          <p:nvPr/>
        </p:nvSpPr>
        <p:spPr>
          <a:xfrm>
            <a:off x="8204048" y="2710424"/>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2705654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6FAF0B-439C-D9F6-7691-6F68E844D111}"/>
              </a:ext>
            </a:extLst>
          </p:cNvPr>
          <p:cNvSpPr txBox="1"/>
          <p:nvPr/>
        </p:nvSpPr>
        <p:spPr>
          <a:xfrm>
            <a:off x="0" y="6581001"/>
            <a:ext cx="12192000" cy="276999"/>
          </a:xfrm>
          <a:prstGeom prst="rect">
            <a:avLst/>
          </a:prstGeom>
          <a:solidFill>
            <a:schemeClr val="bg2"/>
          </a:solidFill>
        </p:spPr>
        <p:txBody>
          <a:bodyPr wrap="square" rtlCol="0">
            <a:spAutoFit/>
          </a:bodyPr>
          <a:lstStyle/>
          <a:p>
            <a:r>
              <a:rPr lang="en-US" sz="1200" dirty="0"/>
              <a:t>Q5. From your general experience, how satisfied were you with the following aspects of CLL/SLL </a:t>
            </a:r>
            <a:r>
              <a:rPr lang="en-GB" sz="1200" dirty="0"/>
              <a:t>[Base n=702]</a:t>
            </a:r>
          </a:p>
        </p:txBody>
      </p:sp>
      <p:sp>
        <p:nvSpPr>
          <p:cNvPr id="4" name="Title 3">
            <a:extLst>
              <a:ext uri="{FF2B5EF4-FFF2-40B4-BE49-F238E27FC236}">
                <a16:creationId xmlns:a16="http://schemas.microsoft.com/office/drawing/2014/main" id="{51D0A639-3F17-DD3E-303B-E37165865AB8}"/>
              </a:ext>
            </a:extLst>
          </p:cNvPr>
          <p:cNvSpPr>
            <a:spLocks noGrp="1"/>
          </p:cNvSpPr>
          <p:nvPr>
            <p:ph type="title"/>
          </p:nvPr>
        </p:nvSpPr>
        <p:spPr>
          <a:xfrm>
            <a:off x="838200" y="365125"/>
            <a:ext cx="10515600" cy="1325563"/>
          </a:xfrm>
        </p:spPr>
        <p:txBody>
          <a:bodyPr/>
          <a:lstStyle/>
          <a:p>
            <a:r>
              <a:rPr lang="en-GB" dirty="0"/>
              <a:t>Satisfaction at diagnosis </a:t>
            </a:r>
          </a:p>
        </p:txBody>
      </p:sp>
      <p:graphicFrame>
        <p:nvGraphicFramePr>
          <p:cNvPr id="7" name="Chart 6">
            <a:extLst>
              <a:ext uri="{FF2B5EF4-FFF2-40B4-BE49-F238E27FC236}">
                <a16:creationId xmlns:a16="http://schemas.microsoft.com/office/drawing/2014/main" id="{BA22EDAB-73BB-9D2D-E3B4-77A0EE760C79}"/>
              </a:ext>
            </a:extLst>
          </p:cNvPr>
          <p:cNvGraphicFramePr/>
          <p:nvPr>
            <p:extLst>
              <p:ext uri="{D42A27DB-BD31-4B8C-83A1-F6EECF244321}">
                <p14:modId xmlns:p14="http://schemas.microsoft.com/office/powerpoint/2010/main" val="2392005016"/>
              </p:ext>
            </p:extLst>
          </p:nvPr>
        </p:nvGraphicFramePr>
        <p:xfrm>
          <a:off x="1117600" y="1933504"/>
          <a:ext cx="10744200" cy="456025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4F4C554-D83C-2BCF-C695-7E40013EC532}"/>
              </a:ext>
            </a:extLst>
          </p:cNvPr>
          <p:cNvSpPr txBox="1"/>
          <p:nvPr/>
        </p:nvSpPr>
        <p:spPr>
          <a:xfrm>
            <a:off x="7505700" y="644970"/>
            <a:ext cx="4686300" cy="1200329"/>
          </a:xfrm>
          <a:prstGeom prst="rect">
            <a:avLst/>
          </a:prstGeom>
          <a:solidFill>
            <a:schemeClr val="bg2"/>
          </a:solidFill>
        </p:spPr>
        <p:txBody>
          <a:bodyPr wrap="square" rtlCol="0">
            <a:spAutoFit/>
          </a:bodyPr>
          <a:lstStyle/>
          <a:p>
            <a:r>
              <a:rPr lang="en-GB" dirty="0">
                <a:solidFill>
                  <a:srgbClr val="CB0592"/>
                </a:solidFill>
              </a:rPr>
              <a:t>Satisfaction scores were even across the different regions except for Wales which scored significantly higher than the Midlands and the North of England for ‘time taken to diagnose’</a:t>
            </a:r>
          </a:p>
        </p:txBody>
      </p:sp>
      <p:pic>
        <p:nvPicPr>
          <p:cNvPr id="8" name="Picture 7">
            <a:extLst>
              <a:ext uri="{FF2B5EF4-FFF2-40B4-BE49-F238E27FC236}">
                <a16:creationId xmlns:a16="http://schemas.microsoft.com/office/drawing/2014/main" id="{0B34A26E-5F67-1DCB-1C29-3C4A8F0F57A4}"/>
              </a:ext>
            </a:extLst>
          </p:cNvPr>
          <p:cNvPicPr>
            <a:picLocks noChangeAspect="1"/>
          </p:cNvPicPr>
          <p:nvPr/>
        </p:nvPicPr>
        <p:blipFill>
          <a:blip r:embed="rId3"/>
          <a:stretch>
            <a:fillRect/>
          </a:stretch>
        </p:blipFill>
        <p:spPr>
          <a:xfrm>
            <a:off x="114075" y="148917"/>
            <a:ext cx="2066416" cy="464517"/>
          </a:xfrm>
          <a:prstGeom prst="rect">
            <a:avLst/>
          </a:prstGeom>
        </p:spPr>
      </p:pic>
    </p:spTree>
    <p:extLst>
      <p:ext uri="{BB962C8B-B14F-4D97-AF65-F5344CB8AC3E}">
        <p14:creationId xmlns:p14="http://schemas.microsoft.com/office/powerpoint/2010/main" val="2054894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a:xfrm>
            <a:off x="838200" y="378980"/>
            <a:ext cx="10515600" cy="1325563"/>
          </a:xfrm>
        </p:spPr>
        <p:txBody>
          <a:bodyPr>
            <a:normAutofit/>
          </a:bodyPr>
          <a:lstStyle/>
          <a:p>
            <a:r>
              <a:rPr lang="en-US" dirty="0"/>
              <a:t>Current signs and symptoms </a:t>
            </a:r>
            <a:endParaRPr lang="en-GB" dirty="0"/>
          </a:p>
        </p:txBody>
      </p:sp>
      <p:sp>
        <p:nvSpPr>
          <p:cNvPr id="4" name="TextBox 3">
            <a:extLst>
              <a:ext uri="{FF2B5EF4-FFF2-40B4-BE49-F238E27FC236}">
                <a16:creationId xmlns:a16="http://schemas.microsoft.com/office/drawing/2014/main" id="{771D588D-1106-8106-3E48-026CDCE9812A}"/>
              </a:ext>
            </a:extLst>
          </p:cNvPr>
          <p:cNvSpPr txBox="1"/>
          <p:nvPr/>
        </p:nvSpPr>
        <p:spPr>
          <a:xfrm>
            <a:off x="0" y="6583476"/>
            <a:ext cx="12192000" cy="276999"/>
          </a:xfrm>
          <a:prstGeom prst="rect">
            <a:avLst/>
          </a:prstGeom>
          <a:solidFill>
            <a:schemeClr val="bg2"/>
          </a:solidFill>
        </p:spPr>
        <p:txBody>
          <a:bodyPr wrap="square" rtlCol="0">
            <a:spAutoFit/>
          </a:bodyPr>
          <a:lstStyle/>
          <a:p>
            <a:r>
              <a:rPr lang="en-US" sz="1200" dirty="0"/>
              <a:t>Q7a. Do you / does you family member have any current signs and symptoms of CLL or treatment? </a:t>
            </a:r>
            <a:r>
              <a:rPr lang="en-GB" sz="1200" dirty="0"/>
              <a:t>[Base n=702] – “other” broken down into key components</a:t>
            </a:r>
          </a:p>
        </p:txBody>
      </p:sp>
      <p:graphicFrame>
        <p:nvGraphicFramePr>
          <p:cNvPr id="8" name="Chart 7">
            <a:extLst>
              <a:ext uri="{FF2B5EF4-FFF2-40B4-BE49-F238E27FC236}">
                <a16:creationId xmlns:a16="http://schemas.microsoft.com/office/drawing/2014/main" id="{FC782F5F-A070-8A93-D643-943BDD79A1F8}"/>
              </a:ext>
            </a:extLst>
          </p:cNvPr>
          <p:cNvGraphicFramePr/>
          <p:nvPr>
            <p:extLst>
              <p:ext uri="{D42A27DB-BD31-4B8C-83A1-F6EECF244321}">
                <p14:modId xmlns:p14="http://schemas.microsoft.com/office/powerpoint/2010/main" val="1958669992"/>
              </p:ext>
            </p:extLst>
          </p:nvPr>
        </p:nvGraphicFramePr>
        <p:xfrm>
          <a:off x="691662" y="1705074"/>
          <a:ext cx="9772556"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066E1BE-04D8-5A93-FCE3-939579BF4620}"/>
              </a:ext>
            </a:extLst>
          </p:cNvPr>
          <p:cNvSpPr txBox="1"/>
          <p:nvPr/>
        </p:nvSpPr>
        <p:spPr>
          <a:xfrm>
            <a:off x="8189328" y="1379602"/>
            <a:ext cx="4002672" cy="1200329"/>
          </a:xfrm>
          <a:prstGeom prst="rect">
            <a:avLst/>
          </a:prstGeom>
          <a:solidFill>
            <a:schemeClr val="bg2"/>
          </a:solidFill>
        </p:spPr>
        <p:txBody>
          <a:bodyPr wrap="square" rtlCol="0">
            <a:spAutoFit/>
          </a:bodyPr>
          <a:lstStyle/>
          <a:p>
            <a:r>
              <a:rPr lang="en-GB" dirty="0">
                <a:solidFill>
                  <a:srgbClr val="CB0592"/>
                </a:solidFill>
              </a:rPr>
              <a:t>Fatigue was cited at least twice as often as any other symptom. Bleeding and bruising easily were cited about half as often, closely followed by swollen glands</a:t>
            </a:r>
          </a:p>
        </p:txBody>
      </p:sp>
      <p:pic>
        <p:nvPicPr>
          <p:cNvPr id="20" name="Picture 19">
            <a:extLst>
              <a:ext uri="{FF2B5EF4-FFF2-40B4-BE49-F238E27FC236}">
                <a16:creationId xmlns:a16="http://schemas.microsoft.com/office/drawing/2014/main" id="{27CAE9DD-EBEC-24E9-1BC2-2A57ABC9B1E3}"/>
              </a:ext>
            </a:extLst>
          </p:cNvPr>
          <p:cNvPicPr>
            <a:picLocks noChangeAspect="1"/>
          </p:cNvPicPr>
          <p:nvPr/>
        </p:nvPicPr>
        <p:blipFill>
          <a:blip r:embed="rId3"/>
          <a:stretch>
            <a:fillRect/>
          </a:stretch>
        </p:blipFill>
        <p:spPr>
          <a:xfrm>
            <a:off x="114075" y="123865"/>
            <a:ext cx="2066416" cy="464517"/>
          </a:xfrm>
          <a:prstGeom prst="rect">
            <a:avLst/>
          </a:prstGeom>
        </p:spPr>
      </p:pic>
    </p:spTree>
    <p:extLst>
      <p:ext uri="{BB962C8B-B14F-4D97-AF65-F5344CB8AC3E}">
        <p14:creationId xmlns:p14="http://schemas.microsoft.com/office/powerpoint/2010/main" val="405372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a:xfrm>
            <a:off x="838200" y="378980"/>
            <a:ext cx="10515600" cy="1325563"/>
          </a:xfrm>
        </p:spPr>
        <p:txBody>
          <a:bodyPr>
            <a:normAutofit/>
          </a:bodyPr>
          <a:lstStyle/>
          <a:p>
            <a:r>
              <a:rPr lang="en-US" dirty="0"/>
              <a:t>Current signs and symptoms </a:t>
            </a:r>
            <a:endParaRPr lang="en-GB" dirty="0"/>
          </a:p>
        </p:txBody>
      </p:sp>
      <p:sp>
        <p:nvSpPr>
          <p:cNvPr id="4" name="TextBox 3">
            <a:extLst>
              <a:ext uri="{FF2B5EF4-FFF2-40B4-BE49-F238E27FC236}">
                <a16:creationId xmlns:a16="http://schemas.microsoft.com/office/drawing/2014/main" id="{771D588D-1106-8106-3E48-026CDCE9812A}"/>
              </a:ext>
            </a:extLst>
          </p:cNvPr>
          <p:cNvSpPr txBox="1"/>
          <p:nvPr/>
        </p:nvSpPr>
        <p:spPr>
          <a:xfrm>
            <a:off x="0" y="6410313"/>
            <a:ext cx="12192000" cy="461665"/>
          </a:xfrm>
          <a:prstGeom prst="rect">
            <a:avLst/>
          </a:prstGeom>
          <a:solidFill>
            <a:schemeClr val="bg2"/>
          </a:solidFill>
        </p:spPr>
        <p:txBody>
          <a:bodyPr wrap="square" rtlCol="0">
            <a:spAutoFit/>
          </a:bodyPr>
          <a:lstStyle/>
          <a:p>
            <a:r>
              <a:rPr lang="en-US" sz="1200" dirty="0"/>
              <a:t>Q6. What is your / their current situation? </a:t>
            </a:r>
            <a:r>
              <a:rPr lang="en-GB" sz="1200" dirty="0"/>
              <a:t>[Base n=702]</a:t>
            </a:r>
          </a:p>
          <a:p>
            <a:r>
              <a:rPr lang="en-US" sz="1200" dirty="0"/>
              <a:t>Q7a. Do you / does you family member have any current signs and symptoms of CLL or treatment? </a:t>
            </a:r>
            <a:r>
              <a:rPr lang="en-GB" sz="1200" dirty="0"/>
              <a:t>[Base n=702] – “other” not broken down across “current situation”</a:t>
            </a:r>
          </a:p>
        </p:txBody>
      </p:sp>
      <p:graphicFrame>
        <p:nvGraphicFramePr>
          <p:cNvPr id="8" name="Chart 7">
            <a:extLst>
              <a:ext uri="{FF2B5EF4-FFF2-40B4-BE49-F238E27FC236}">
                <a16:creationId xmlns:a16="http://schemas.microsoft.com/office/drawing/2014/main" id="{FC782F5F-A070-8A93-D643-943BDD79A1F8}"/>
              </a:ext>
            </a:extLst>
          </p:cNvPr>
          <p:cNvGraphicFramePr/>
          <p:nvPr>
            <p:extLst>
              <p:ext uri="{D42A27DB-BD31-4B8C-83A1-F6EECF244321}">
                <p14:modId xmlns:p14="http://schemas.microsoft.com/office/powerpoint/2010/main" val="4065099410"/>
              </p:ext>
            </p:extLst>
          </p:nvPr>
        </p:nvGraphicFramePr>
        <p:xfrm>
          <a:off x="691662" y="1705074"/>
          <a:ext cx="9468338"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066E1BE-04D8-5A93-FCE3-939579BF4620}"/>
              </a:ext>
            </a:extLst>
          </p:cNvPr>
          <p:cNvSpPr txBox="1"/>
          <p:nvPr/>
        </p:nvSpPr>
        <p:spPr>
          <a:xfrm>
            <a:off x="8769426" y="832696"/>
            <a:ext cx="3417309" cy="1477328"/>
          </a:xfrm>
          <a:prstGeom prst="rect">
            <a:avLst/>
          </a:prstGeom>
          <a:solidFill>
            <a:schemeClr val="bg2"/>
          </a:solidFill>
        </p:spPr>
        <p:txBody>
          <a:bodyPr wrap="square" rtlCol="0">
            <a:spAutoFit/>
          </a:bodyPr>
          <a:lstStyle/>
          <a:p>
            <a:r>
              <a:rPr lang="en-GB" dirty="0">
                <a:solidFill>
                  <a:srgbClr val="CB0592"/>
                </a:solidFill>
              </a:rPr>
              <a:t>Respondents in remission generally noted fewer signs and symptoms; both those on treatment and active monitoring appear to be more symptomatic </a:t>
            </a:r>
          </a:p>
        </p:txBody>
      </p:sp>
      <p:pic>
        <p:nvPicPr>
          <p:cNvPr id="20" name="Picture 19">
            <a:extLst>
              <a:ext uri="{FF2B5EF4-FFF2-40B4-BE49-F238E27FC236}">
                <a16:creationId xmlns:a16="http://schemas.microsoft.com/office/drawing/2014/main" id="{27CAE9DD-EBEC-24E9-1BC2-2A57ABC9B1E3}"/>
              </a:ext>
            </a:extLst>
          </p:cNvPr>
          <p:cNvPicPr>
            <a:picLocks noChangeAspect="1"/>
          </p:cNvPicPr>
          <p:nvPr/>
        </p:nvPicPr>
        <p:blipFill>
          <a:blip r:embed="rId3"/>
          <a:stretch>
            <a:fillRect/>
          </a:stretch>
        </p:blipFill>
        <p:spPr>
          <a:xfrm>
            <a:off x="114075" y="123865"/>
            <a:ext cx="2066416" cy="464517"/>
          </a:xfrm>
          <a:prstGeom prst="rect">
            <a:avLst/>
          </a:prstGeom>
        </p:spPr>
      </p:pic>
      <p:sp>
        <p:nvSpPr>
          <p:cNvPr id="2" name="Star: 5 Points 1">
            <a:extLst>
              <a:ext uri="{FF2B5EF4-FFF2-40B4-BE49-F238E27FC236}">
                <a16:creationId xmlns:a16="http://schemas.microsoft.com/office/drawing/2014/main" id="{C35C81E7-B7D3-5DBE-EC27-766AF2BB69C4}"/>
              </a:ext>
            </a:extLst>
          </p:cNvPr>
          <p:cNvSpPr/>
          <p:nvPr/>
        </p:nvSpPr>
        <p:spPr>
          <a:xfrm>
            <a:off x="3986271" y="3376924"/>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6" name="Star: 5 Points 5">
            <a:extLst>
              <a:ext uri="{FF2B5EF4-FFF2-40B4-BE49-F238E27FC236}">
                <a16:creationId xmlns:a16="http://schemas.microsoft.com/office/drawing/2014/main" id="{7DDFFD71-7D45-4F1D-3CB5-F698C238F7FC}"/>
              </a:ext>
            </a:extLst>
          </p:cNvPr>
          <p:cNvSpPr/>
          <p:nvPr/>
        </p:nvSpPr>
        <p:spPr>
          <a:xfrm>
            <a:off x="2225451" y="3159779"/>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1" name="Star: 5 Points 10">
            <a:extLst>
              <a:ext uri="{FF2B5EF4-FFF2-40B4-BE49-F238E27FC236}">
                <a16:creationId xmlns:a16="http://schemas.microsoft.com/office/drawing/2014/main" id="{2FCBA0B6-8E5E-43ED-5784-C704229232D1}"/>
              </a:ext>
            </a:extLst>
          </p:cNvPr>
          <p:cNvSpPr/>
          <p:nvPr/>
        </p:nvSpPr>
        <p:spPr>
          <a:xfrm>
            <a:off x="1727782" y="3035300"/>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2" name="Star: 5 Points 11">
            <a:extLst>
              <a:ext uri="{FF2B5EF4-FFF2-40B4-BE49-F238E27FC236}">
                <a16:creationId xmlns:a16="http://schemas.microsoft.com/office/drawing/2014/main" id="{5988CE0E-2169-1525-58DB-EC8124B7140E}"/>
              </a:ext>
            </a:extLst>
          </p:cNvPr>
          <p:cNvSpPr/>
          <p:nvPr/>
        </p:nvSpPr>
        <p:spPr>
          <a:xfrm>
            <a:off x="7075932" y="3752226"/>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3" name="Star: 5 Points 12">
            <a:extLst>
              <a:ext uri="{FF2B5EF4-FFF2-40B4-BE49-F238E27FC236}">
                <a16:creationId xmlns:a16="http://schemas.microsoft.com/office/drawing/2014/main" id="{C6F08ACF-EBBC-3F6E-12CE-8E8C65BB06A1}"/>
              </a:ext>
            </a:extLst>
          </p:cNvPr>
          <p:cNvSpPr/>
          <p:nvPr/>
        </p:nvSpPr>
        <p:spPr>
          <a:xfrm>
            <a:off x="7954679" y="3807985"/>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182515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DB3E81-DC71-DB39-2587-E80227CBA06C}"/>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4800" kern="1200">
                <a:solidFill>
                  <a:schemeClr val="bg1"/>
                </a:solidFill>
                <a:latin typeface="+mj-lt"/>
                <a:ea typeface="+mj-ea"/>
                <a:cs typeface="+mj-cs"/>
              </a:rPr>
              <a:t>Sample </a:t>
            </a:r>
          </a:p>
        </p:txBody>
      </p:sp>
      <p:cxnSp>
        <p:nvCxnSpPr>
          <p:cNvPr id="46" name="Straight Connector 45">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15423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a:xfrm>
            <a:off x="838200" y="378980"/>
            <a:ext cx="10515600" cy="1325563"/>
          </a:xfrm>
        </p:spPr>
        <p:txBody>
          <a:bodyPr>
            <a:normAutofit/>
          </a:bodyPr>
          <a:lstStyle/>
          <a:p>
            <a:r>
              <a:rPr lang="en-US" dirty="0"/>
              <a:t>Current signs and symptoms </a:t>
            </a:r>
            <a:endParaRPr lang="en-GB" dirty="0"/>
          </a:p>
        </p:txBody>
      </p:sp>
      <p:sp>
        <p:nvSpPr>
          <p:cNvPr id="4" name="TextBox 3">
            <a:extLst>
              <a:ext uri="{FF2B5EF4-FFF2-40B4-BE49-F238E27FC236}">
                <a16:creationId xmlns:a16="http://schemas.microsoft.com/office/drawing/2014/main" id="{771D588D-1106-8106-3E48-026CDCE9812A}"/>
              </a:ext>
            </a:extLst>
          </p:cNvPr>
          <p:cNvSpPr txBox="1"/>
          <p:nvPr/>
        </p:nvSpPr>
        <p:spPr>
          <a:xfrm>
            <a:off x="0" y="6410313"/>
            <a:ext cx="12192000" cy="461665"/>
          </a:xfrm>
          <a:prstGeom prst="rect">
            <a:avLst/>
          </a:prstGeom>
          <a:solidFill>
            <a:schemeClr val="bg2"/>
          </a:solidFill>
        </p:spPr>
        <p:txBody>
          <a:bodyPr wrap="square" rtlCol="0">
            <a:spAutoFit/>
          </a:bodyPr>
          <a:lstStyle/>
          <a:p>
            <a:r>
              <a:rPr lang="en-US" sz="1200" dirty="0"/>
              <a:t>Q20. What is your gender? </a:t>
            </a:r>
            <a:r>
              <a:rPr lang="en-GB" sz="1200" dirty="0"/>
              <a:t>[Base n=702]</a:t>
            </a:r>
          </a:p>
          <a:p>
            <a:r>
              <a:rPr lang="en-US" sz="1200" dirty="0"/>
              <a:t>Q7a. Do you / does you family member have any current signs and symptoms of CLL or treatment? </a:t>
            </a:r>
            <a:r>
              <a:rPr lang="en-GB" sz="1200" dirty="0"/>
              <a:t>[Base n=702]</a:t>
            </a:r>
          </a:p>
        </p:txBody>
      </p:sp>
      <p:graphicFrame>
        <p:nvGraphicFramePr>
          <p:cNvPr id="8" name="Chart 7">
            <a:extLst>
              <a:ext uri="{FF2B5EF4-FFF2-40B4-BE49-F238E27FC236}">
                <a16:creationId xmlns:a16="http://schemas.microsoft.com/office/drawing/2014/main" id="{FC782F5F-A070-8A93-D643-943BDD79A1F8}"/>
              </a:ext>
            </a:extLst>
          </p:cNvPr>
          <p:cNvGraphicFramePr/>
          <p:nvPr>
            <p:extLst>
              <p:ext uri="{D42A27DB-BD31-4B8C-83A1-F6EECF244321}">
                <p14:modId xmlns:p14="http://schemas.microsoft.com/office/powerpoint/2010/main" val="3072413746"/>
              </p:ext>
            </p:extLst>
          </p:nvPr>
        </p:nvGraphicFramePr>
        <p:xfrm>
          <a:off x="717062" y="1949880"/>
          <a:ext cx="9468338"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066E1BE-04D8-5A93-FCE3-939579BF4620}"/>
              </a:ext>
            </a:extLst>
          </p:cNvPr>
          <p:cNvSpPr txBox="1"/>
          <p:nvPr/>
        </p:nvSpPr>
        <p:spPr>
          <a:xfrm>
            <a:off x="8189328" y="1380956"/>
            <a:ext cx="4002672" cy="923330"/>
          </a:xfrm>
          <a:prstGeom prst="rect">
            <a:avLst/>
          </a:prstGeom>
          <a:solidFill>
            <a:schemeClr val="bg2"/>
          </a:solidFill>
        </p:spPr>
        <p:txBody>
          <a:bodyPr wrap="square" rtlCol="0">
            <a:spAutoFit/>
          </a:bodyPr>
          <a:lstStyle/>
          <a:p>
            <a:r>
              <a:rPr lang="en-GB" dirty="0">
                <a:solidFill>
                  <a:srgbClr val="CB0592"/>
                </a:solidFill>
              </a:rPr>
              <a:t>Women were more likely to experience both swelling and discomfort in their tummy &amp; swollen glands </a:t>
            </a:r>
          </a:p>
        </p:txBody>
      </p:sp>
      <p:pic>
        <p:nvPicPr>
          <p:cNvPr id="20" name="Picture 19">
            <a:extLst>
              <a:ext uri="{FF2B5EF4-FFF2-40B4-BE49-F238E27FC236}">
                <a16:creationId xmlns:a16="http://schemas.microsoft.com/office/drawing/2014/main" id="{27CAE9DD-EBEC-24E9-1BC2-2A57ABC9B1E3}"/>
              </a:ext>
            </a:extLst>
          </p:cNvPr>
          <p:cNvPicPr>
            <a:picLocks noChangeAspect="1"/>
          </p:cNvPicPr>
          <p:nvPr/>
        </p:nvPicPr>
        <p:blipFill>
          <a:blip r:embed="rId3"/>
          <a:stretch>
            <a:fillRect/>
          </a:stretch>
        </p:blipFill>
        <p:spPr>
          <a:xfrm>
            <a:off x="114075" y="123865"/>
            <a:ext cx="2066416" cy="464517"/>
          </a:xfrm>
          <a:prstGeom prst="rect">
            <a:avLst/>
          </a:prstGeom>
        </p:spPr>
      </p:pic>
      <p:sp>
        <p:nvSpPr>
          <p:cNvPr id="11" name="Star: 5 Points 10">
            <a:extLst>
              <a:ext uri="{FF2B5EF4-FFF2-40B4-BE49-F238E27FC236}">
                <a16:creationId xmlns:a16="http://schemas.microsoft.com/office/drawing/2014/main" id="{2FCBA0B6-8E5E-43ED-5784-C704229232D1}"/>
              </a:ext>
            </a:extLst>
          </p:cNvPr>
          <p:cNvSpPr/>
          <p:nvPr/>
        </p:nvSpPr>
        <p:spPr>
          <a:xfrm>
            <a:off x="2325190" y="3294922"/>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3" name="Star: 5 Points 12">
            <a:extLst>
              <a:ext uri="{FF2B5EF4-FFF2-40B4-BE49-F238E27FC236}">
                <a16:creationId xmlns:a16="http://schemas.microsoft.com/office/drawing/2014/main" id="{C6F08ACF-EBBC-3F6E-12CE-8E8C65BB06A1}"/>
              </a:ext>
            </a:extLst>
          </p:cNvPr>
          <p:cNvSpPr/>
          <p:nvPr/>
        </p:nvSpPr>
        <p:spPr>
          <a:xfrm>
            <a:off x="5903825" y="3703623"/>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1297178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Frequency of experiencing symptoms </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581001"/>
            <a:ext cx="12192000" cy="276999"/>
          </a:xfrm>
          <a:prstGeom prst="rect">
            <a:avLst/>
          </a:prstGeom>
          <a:solidFill>
            <a:schemeClr val="bg2"/>
          </a:solidFill>
        </p:spPr>
        <p:txBody>
          <a:bodyPr wrap="square" rtlCol="0">
            <a:spAutoFit/>
          </a:bodyPr>
          <a:lstStyle/>
          <a:p>
            <a:r>
              <a:rPr lang="en-US" sz="1200" dirty="0"/>
              <a:t>Q7a. Do you / does you family member have any current signs and symptoms of CLL or treatment? [</a:t>
            </a:r>
            <a:r>
              <a:rPr lang="en-GB" sz="1200" dirty="0"/>
              <a:t>Base n=702]</a:t>
            </a:r>
          </a:p>
        </p:txBody>
      </p:sp>
      <p:graphicFrame>
        <p:nvGraphicFramePr>
          <p:cNvPr id="9" name="Chart 8">
            <a:extLst>
              <a:ext uri="{FF2B5EF4-FFF2-40B4-BE49-F238E27FC236}">
                <a16:creationId xmlns:a16="http://schemas.microsoft.com/office/drawing/2014/main" id="{347BE89A-61E9-3F29-0D63-7B096F4F1D00}"/>
              </a:ext>
            </a:extLst>
          </p:cNvPr>
          <p:cNvGraphicFramePr/>
          <p:nvPr>
            <p:extLst>
              <p:ext uri="{D42A27DB-BD31-4B8C-83A1-F6EECF244321}">
                <p14:modId xmlns:p14="http://schemas.microsoft.com/office/powerpoint/2010/main" val="769400373"/>
              </p:ext>
            </p:extLst>
          </p:nvPr>
        </p:nvGraphicFramePr>
        <p:xfrm>
          <a:off x="936501" y="1926310"/>
          <a:ext cx="9198099" cy="444764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9FD4BB04-E0A2-D362-B4D4-8A428D736367}"/>
              </a:ext>
            </a:extLst>
          </p:cNvPr>
          <p:cNvSpPr txBox="1"/>
          <p:nvPr/>
        </p:nvSpPr>
        <p:spPr>
          <a:xfrm>
            <a:off x="7721600" y="1528402"/>
            <a:ext cx="4430608" cy="1200329"/>
          </a:xfrm>
          <a:prstGeom prst="rect">
            <a:avLst/>
          </a:prstGeom>
          <a:solidFill>
            <a:schemeClr val="bg2"/>
          </a:solidFill>
        </p:spPr>
        <p:txBody>
          <a:bodyPr wrap="square" rtlCol="0">
            <a:spAutoFit/>
          </a:bodyPr>
          <a:lstStyle/>
          <a:p>
            <a:r>
              <a:rPr lang="en-GB" dirty="0">
                <a:solidFill>
                  <a:srgbClr val="CB0592"/>
                </a:solidFill>
              </a:rPr>
              <a:t>The most frequent symptoms are anaemia, fatigue and swelling / discomfort in your tummy; unintentional weight loss and getting infections often occur less frequently</a:t>
            </a:r>
          </a:p>
        </p:txBody>
      </p:sp>
      <p:pic>
        <p:nvPicPr>
          <p:cNvPr id="7" name="Picture 6">
            <a:extLst>
              <a:ext uri="{FF2B5EF4-FFF2-40B4-BE49-F238E27FC236}">
                <a16:creationId xmlns:a16="http://schemas.microsoft.com/office/drawing/2014/main" id="{35B1E2BD-5CCC-D372-E81C-2937087147C2}"/>
              </a:ext>
            </a:extLst>
          </p:cNvPr>
          <p:cNvPicPr>
            <a:picLocks noChangeAspect="1"/>
          </p:cNvPicPr>
          <p:nvPr/>
        </p:nvPicPr>
        <p:blipFill>
          <a:blip r:embed="rId3"/>
          <a:stretch>
            <a:fillRect/>
          </a:stretch>
        </p:blipFill>
        <p:spPr>
          <a:xfrm>
            <a:off x="114075" y="123865"/>
            <a:ext cx="2066416" cy="464517"/>
          </a:xfrm>
          <a:prstGeom prst="rect">
            <a:avLst/>
          </a:prstGeom>
        </p:spPr>
      </p:pic>
    </p:spTree>
    <p:extLst>
      <p:ext uri="{BB962C8B-B14F-4D97-AF65-F5344CB8AC3E}">
        <p14:creationId xmlns:p14="http://schemas.microsoft.com/office/powerpoint/2010/main" val="425028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Impact of symptoms </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581001"/>
            <a:ext cx="12192000" cy="276999"/>
          </a:xfrm>
          <a:prstGeom prst="rect">
            <a:avLst/>
          </a:prstGeom>
          <a:solidFill>
            <a:schemeClr val="bg2"/>
          </a:solidFill>
        </p:spPr>
        <p:txBody>
          <a:bodyPr wrap="square" rtlCol="0">
            <a:spAutoFit/>
          </a:bodyPr>
          <a:lstStyle/>
          <a:p>
            <a:r>
              <a:rPr lang="en-US" sz="1200" dirty="0"/>
              <a:t>Q7c. Degree of impact on your/ your family member's/ your friend's day-to-day life: [</a:t>
            </a:r>
            <a:r>
              <a:rPr lang="en-GB" sz="1200" dirty="0"/>
              <a:t>Base n=702]</a:t>
            </a:r>
            <a:r>
              <a:rPr lang="en-US" sz="1200" dirty="0"/>
              <a:t> </a:t>
            </a:r>
            <a:endParaRPr lang="en-GB" sz="1200" dirty="0"/>
          </a:p>
        </p:txBody>
      </p:sp>
      <p:graphicFrame>
        <p:nvGraphicFramePr>
          <p:cNvPr id="5" name="Chart 4">
            <a:extLst>
              <a:ext uri="{FF2B5EF4-FFF2-40B4-BE49-F238E27FC236}">
                <a16:creationId xmlns:a16="http://schemas.microsoft.com/office/drawing/2014/main" id="{3BA9BA3B-1F56-2D29-F9F1-564D99FA3C36}"/>
              </a:ext>
            </a:extLst>
          </p:cNvPr>
          <p:cNvGraphicFramePr/>
          <p:nvPr>
            <p:extLst>
              <p:ext uri="{D42A27DB-BD31-4B8C-83A1-F6EECF244321}">
                <p14:modId xmlns:p14="http://schemas.microsoft.com/office/powerpoint/2010/main" val="3337767482"/>
              </p:ext>
            </p:extLst>
          </p:nvPr>
        </p:nvGraphicFramePr>
        <p:xfrm>
          <a:off x="969817" y="1700115"/>
          <a:ext cx="9781309" cy="444764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E8E301C-A1A0-FF2F-C591-F00AB7036CAE}"/>
              </a:ext>
            </a:extLst>
          </p:cNvPr>
          <p:cNvSpPr txBox="1"/>
          <p:nvPr/>
        </p:nvSpPr>
        <p:spPr>
          <a:xfrm>
            <a:off x="7505700" y="553858"/>
            <a:ext cx="4686300" cy="923330"/>
          </a:xfrm>
          <a:prstGeom prst="rect">
            <a:avLst/>
          </a:prstGeom>
          <a:solidFill>
            <a:schemeClr val="bg2"/>
          </a:solidFill>
        </p:spPr>
        <p:txBody>
          <a:bodyPr wrap="square" rtlCol="0">
            <a:spAutoFit/>
          </a:bodyPr>
          <a:lstStyle/>
          <a:p>
            <a:r>
              <a:rPr lang="en-GB" dirty="0">
                <a:solidFill>
                  <a:srgbClr val="CB0592"/>
                </a:solidFill>
              </a:rPr>
              <a:t>Anaemia is rated as having the most impact on respondents, closely followed by fatigue, getting infections often and having a high temperature </a:t>
            </a:r>
          </a:p>
        </p:txBody>
      </p:sp>
      <p:pic>
        <p:nvPicPr>
          <p:cNvPr id="8" name="Picture 7">
            <a:extLst>
              <a:ext uri="{FF2B5EF4-FFF2-40B4-BE49-F238E27FC236}">
                <a16:creationId xmlns:a16="http://schemas.microsoft.com/office/drawing/2014/main" id="{6AB802E2-3C93-7549-BA57-57BA1261E623}"/>
              </a:ext>
            </a:extLst>
          </p:cNvPr>
          <p:cNvPicPr>
            <a:picLocks noChangeAspect="1"/>
          </p:cNvPicPr>
          <p:nvPr/>
        </p:nvPicPr>
        <p:blipFill>
          <a:blip r:embed="rId3"/>
          <a:stretch>
            <a:fillRect/>
          </a:stretch>
        </p:blipFill>
        <p:spPr>
          <a:xfrm>
            <a:off x="114075" y="123865"/>
            <a:ext cx="2066416" cy="464517"/>
          </a:xfrm>
          <a:prstGeom prst="rect">
            <a:avLst/>
          </a:prstGeom>
        </p:spPr>
      </p:pic>
    </p:spTree>
    <p:extLst>
      <p:ext uri="{BB962C8B-B14F-4D97-AF65-F5344CB8AC3E}">
        <p14:creationId xmlns:p14="http://schemas.microsoft.com/office/powerpoint/2010/main" val="588976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Impact of symptoms </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398115"/>
            <a:ext cx="12192000" cy="461665"/>
          </a:xfrm>
          <a:prstGeom prst="rect">
            <a:avLst/>
          </a:prstGeom>
          <a:solidFill>
            <a:schemeClr val="bg2"/>
          </a:solidFill>
        </p:spPr>
        <p:txBody>
          <a:bodyPr wrap="square" rtlCol="0">
            <a:spAutoFit/>
          </a:bodyPr>
          <a:lstStyle/>
          <a:p>
            <a:r>
              <a:rPr lang="en-US" sz="1200" dirty="0"/>
              <a:t>Q20. What is your gender? </a:t>
            </a:r>
            <a:r>
              <a:rPr lang="en-GB" sz="1200" dirty="0"/>
              <a:t>[Base n=702]</a:t>
            </a:r>
          </a:p>
          <a:p>
            <a:r>
              <a:rPr lang="en-US" sz="1200" dirty="0"/>
              <a:t>Q7c. Degree of impact on your/ your family member's/ your friend's day-to-day life: [</a:t>
            </a:r>
            <a:r>
              <a:rPr lang="en-GB" sz="1200" dirty="0"/>
              <a:t>Base n=702]</a:t>
            </a:r>
            <a:r>
              <a:rPr lang="en-US" sz="1200" dirty="0"/>
              <a:t> </a:t>
            </a:r>
            <a:endParaRPr lang="en-GB" sz="1200" dirty="0"/>
          </a:p>
        </p:txBody>
      </p:sp>
      <p:graphicFrame>
        <p:nvGraphicFramePr>
          <p:cNvPr id="5" name="Chart 4">
            <a:extLst>
              <a:ext uri="{FF2B5EF4-FFF2-40B4-BE49-F238E27FC236}">
                <a16:creationId xmlns:a16="http://schemas.microsoft.com/office/drawing/2014/main" id="{3BA9BA3B-1F56-2D29-F9F1-564D99FA3C36}"/>
              </a:ext>
            </a:extLst>
          </p:cNvPr>
          <p:cNvGraphicFramePr/>
          <p:nvPr>
            <p:extLst>
              <p:ext uri="{D42A27DB-BD31-4B8C-83A1-F6EECF244321}">
                <p14:modId xmlns:p14="http://schemas.microsoft.com/office/powerpoint/2010/main" val="442932795"/>
              </p:ext>
            </p:extLst>
          </p:nvPr>
        </p:nvGraphicFramePr>
        <p:xfrm>
          <a:off x="969817" y="1690688"/>
          <a:ext cx="9571183" cy="444764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E8E301C-A1A0-FF2F-C591-F00AB7036CAE}"/>
              </a:ext>
            </a:extLst>
          </p:cNvPr>
          <p:cNvSpPr txBox="1"/>
          <p:nvPr/>
        </p:nvSpPr>
        <p:spPr>
          <a:xfrm>
            <a:off x="7594600" y="817686"/>
            <a:ext cx="4597400" cy="923330"/>
          </a:xfrm>
          <a:prstGeom prst="rect">
            <a:avLst/>
          </a:prstGeom>
          <a:solidFill>
            <a:schemeClr val="bg2"/>
          </a:solidFill>
        </p:spPr>
        <p:txBody>
          <a:bodyPr wrap="square" rtlCol="0">
            <a:spAutoFit/>
          </a:bodyPr>
          <a:lstStyle/>
          <a:p>
            <a:r>
              <a:rPr lang="en-GB" dirty="0">
                <a:solidFill>
                  <a:srgbClr val="CB0592"/>
                </a:solidFill>
              </a:rPr>
              <a:t>Very little difference was observed between men and women except for night sweats and swollen glands </a:t>
            </a:r>
            <a:r>
              <a:rPr lang="en-US" dirty="0">
                <a:solidFill>
                  <a:srgbClr val="CB0592"/>
                </a:solidFill>
              </a:rPr>
              <a:t>in the neck, armpits or groin</a:t>
            </a:r>
            <a:endParaRPr lang="en-GB" dirty="0">
              <a:solidFill>
                <a:srgbClr val="CB0592"/>
              </a:solidFill>
            </a:endParaRPr>
          </a:p>
        </p:txBody>
      </p:sp>
      <p:pic>
        <p:nvPicPr>
          <p:cNvPr id="13" name="Picture 12">
            <a:extLst>
              <a:ext uri="{FF2B5EF4-FFF2-40B4-BE49-F238E27FC236}">
                <a16:creationId xmlns:a16="http://schemas.microsoft.com/office/drawing/2014/main" id="{42A5972B-3CE6-CC92-91E9-93B4B8A0356F}"/>
              </a:ext>
            </a:extLst>
          </p:cNvPr>
          <p:cNvPicPr>
            <a:picLocks noChangeAspect="1"/>
          </p:cNvPicPr>
          <p:nvPr/>
        </p:nvPicPr>
        <p:blipFill>
          <a:blip r:embed="rId3"/>
          <a:stretch>
            <a:fillRect/>
          </a:stretch>
        </p:blipFill>
        <p:spPr>
          <a:xfrm>
            <a:off x="114075" y="123865"/>
            <a:ext cx="2066416" cy="464517"/>
          </a:xfrm>
          <a:prstGeom prst="rect">
            <a:avLst/>
          </a:prstGeom>
        </p:spPr>
      </p:pic>
      <p:sp>
        <p:nvSpPr>
          <p:cNvPr id="2" name="Star: 5 Points 1">
            <a:extLst>
              <a:ext uri="{FF2B5EF4-FFF2-40B4-BE49-F238E27FC236}">
                <a16:creationId xmlns:a16="http://schemas.microsoft.com/office/drawing/2014/main" id="{F80C29B4-7ABF-2637-0D46-F299CBC612E5}"/>
              </a:ext>
            </a:extLst>
          </p:cNvPr>
          <p:cNvSpPr/>
          <p:nvPr/>
        </p:nvSpPr>
        <p:spPr>
          <a:xfrm>
            <a:off x="7414617" y="2972228"/>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10" name="Star: 5 Points 9">
            <a:extLst>
              <a:ext uri="{FF2B5EF4-FFF2-40B4-BE49-F238E27FC236}">
                <a16:creationId xmlns:a16="http://schemas.microsoft.com/office/drawing/2014/main" id="{98A9771F-495E-AC38-C9FD-47F8CDA470E5}"/>
              </a:ext>
            </a:extLst>
          </p:cNvPr>
          <p:cNvSpPr/>
          <p:nvPr/>
        </p:nvSpPr>
        <p:spPr>
          <a:xfrm>
            <a:off x="9154387" y="3276634"/>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1709189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Impact on quality of life (QOL) </a:t>
            </a:r>
            <a:br>
              <a:rPr lang="en-GB" dirty="0"/>
            </a:br>
            <a:r>
              <a:rPr lang="en-GB" dirty="0"/>
              <a:t>– comparing physical and emotional </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403306"/>
            <a:ext cx="12192000" cy="461665"/>
          </a:xfrm>
          <a:prstGeom prst="rect">
            <a:avLst/>
          </a:prstGeom>
          <a:solidFill>
            <a:schemeClr val="bg2"/>
          </a:solidFill>
        </p:spPr>
        <p:txBody>
          <a:bodyPr wrap="square" rtlCol="0">
            <a:spAutoFit/>
          </a:bodyPr>
          <a:lstStyle/>
          <a:p>
            <a:r>
              <a:rPr lang="en-US" sz="1200" dirty="0"/>
              <a:t>Q8a. How much has your diagnosis of CLL/SLL or the diagnosis of your friend / family member affected your quality of life from a physical perspective? [</a:t>
            </a:r>
            <a:r>
              <a:rPr lang="en-GB" sz="1200" dirty="0"/>
              <a:t>Base: diagnosed before 2019 n=530]</a:t>
            </a:r>
            <a:r>
              <a:rPr lang="en-US" sz="1200" dirty="0"/>
              <a:t> </a:t>
            </a:r>
          </a:p>
          <a:p>
            <a:r>
              <a:rPr lang="en-US" sz="1200" dirty="0"/>
              <a:t>Q8b. How much has your diagnosis of CLL/SLL or the diagnosis of your friend / family member affected your quality of life from an emotional perspective? [</a:t>
            </a:r>
            <a:r>
              <a:rPr lang="en-GB" sz="1200" dirty="0"/>
              <a:t>Base: diagnosed before 2019 n=530]</a:t>
            </a:r>
            <a:r>
              <a:rPr lang="en-US" sz="1200" dirty="0"/>
              <a:t> </a:t>
            </a:r>
          </a:p>
        </p:txBody>
      </p:sp>
      <p:graphicFrame>
        <p:nvGraphicFramePr>
          <p:cNvPr id="7" name="Chart 6">
            <a:extLst>
              <a:ext uri="{FF2B5EF4-FFF2-40B4-BE49-F238E27FC236}">
                <a16:creationId xmlns:a16="http://schemas.microsoft.com/office/drawing/2014/main" id="{994F04BB-F3FB-B9FE-26B8-496549A604A5}"/>
              </a:ext>
            </a:extLst>
          </p:cNvPr>
          <p:cNvGraphicFramePr/>
          <p:nvPr>
            <p:extLst>
              <p:ext uri="{D42A27DB-BD31-4B8C-83A1-F6EECF244321}">
                <p14:modId xmlns:p14="http://schemas.microsoft.com/office/powerpoint/2010/main" val="873502715"/>
              </p:ext>
            </p:extLst>
          </p:nvPr>
        </p:nvGraphicFramePr>
        <p:xfrm>
          <a:off x="570983" y="1931948"/>
          <a:ext cx="9895190" cy="401847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5620C44-79AA-266B-1890-F8CE98740AAA}"/>
              </a:ext>
            </a:extLst>
          </p:cNvPr>
          <p:cNvSpPr txBox="1"/>
          <p:nvPr/>
        </p:nvSpPr>
        <p:spPr>
          <a:xfrm>
            <a:off x="7765576" y="1600528"/>
            <a:ext cx="4426424" cy="1200329"/>
          </a:xfrm>
          <a:prstGeom prst="rect">
            <a:avLst/>
          </a:prstGeom>
          <a:solidFill>
            <a:schemeClr val="bg2"/>
          </a:solidFill>
        </p:spPr>
        <p:txBody>
          <a:bodyPr wrap="square" rtlCol="0">
            <a:spAutoFit/>
          </a:bodyPr>
          <a:lstStyle/>
          <a:p>
            <a:r>
              <a:rPr lang="en-GB" dirty="0">
                <a:solidFill>
                  <a:srgbClr val="CB0592"/>
                </a:solidFill>
              </a:rPr>
              <a:t>The emotional impact of CLL / SLL on quality of life was greater than the physical impact pre-Covid, but today both the emotional and physical impact are similarly high</a:t>
            </a:r>
          </a:p>
        </p:txBody>
      </p:sp>
      <p:pic>
        <p:nvPicPr>
          <p:cNvPr id="10" name="Picture 9">
            <a:extLst>
              <a:ext uri="{FF2B5EF4-FFF2-40B4-BE49-F238E27FC236}">
                <a16:creationId xmlns:a16="http://schemas.microsoft.com/office/drawing/2014/main" id="{2D416F5A-D7CC-86D7-4E8E-85466F22EB9E}"/>
              </a:ext>
            </a:extLst>
          </p:cNvPr>
          <p:cNvPicPr>
            <a:picLocks noChangeAspect="1"/>
          </p:cNvPicPr>
          <p:nvPr/>
        </p:nvPicPr>
        <p:blipFill>
          <a:blip r:embed="rId3"/>
          <a:stretch>
            <a:fillRect/>
          </a:stretch>
        </p:blipFill>
        <p:spPr>
          <a:xfrm>
            <a:off x="114075" y="123865"/>
            <a:ext cx="2066416" cy="464517"/>
          </a:xfrm>
          <a:prstGeom prst="rect">
            <a:avLst/>
          </a:prstGeom>
        </p:spPr>
      </p:pic>
      <p:sp>
        <p:nvSpPr>
          <p:cNvPr id="2" name="Star: 5 Points 1">
            <a:extLst>
              <a:ext uri="{FF2B5EF4-FFF2-40B4-BE49-F238E27FC236}">
                <a16:creationId xmlns:a16="http://schemas.microsoft.com/office/drawing/2014/main" id="{F10C05F0-075C-BA0E-8806-F89D942283F1}"/>
              </a:ext>
            </a:extLst>
          </p:cNvPr>
          <p:cNvSpPr/>
          <p:nvPr/>
        </p:nvSpPr>
        <p:spPr>
          <a:xfrm>
            <a:off x="2939582" y="3668717"/>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2195389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normAutofit/>
          </a:bodyPr>
          <a:lstStyle/>
          <a:p>
            <a:r>
              <a:rPr lang="en-GB" dirty="0"/>
              <a:t>Impact on quality of life (QOL) </a:t>
            </a:r>
            <a:br>
              <a:rPr lang="en-GB" dirty="0"/>
            </a:br>
            <a:r>
              <a:rPr lang="en-GB" dirty="0"/>
              <a:t>– comparing pre Covid and today</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403306"/>
            <a:ext cx="12192000" cy="461665"/>
          </a:xfrm>
          <a:prstGeom prst="rect">
            <a:avLst/>
          </a:prstGeom>
          <a:solidFill>
            <a:schemeClr val="bg2"/>
          </a:solidFill>
        </p:spPr>
        <p:txBody>
          <a:bodyPr wrap="square" rtlCol="0">
            <a:spAutoFit/>
          </a:bodyPr>
          <a:lstStyle/>
          <a:p>
            <a:r>
              <a:rPr lang="en-US" sz="1200" dirty="0"/>
              <a:t>Q8a. How much has your diagnosis of CLL/SLL or the diagnosis of your friend / family member affected your quality of life from a physical perspective? [</a:t>
            </a:r>
            <a:r>
              <a:rPr lang="en-GB" sz="1200" dirty="0"/>
              <a:t>Base: diagnosed before 2019 n=530]</a:t>
            </a:r>
            <a:r>
              <a:rPr lang="en-US" sz="1200" dirty="0"/>
              <a:t> </a:t>
            </a:r>
          </a:p>
          <a:p>
            <a:r>
              <a:rPr lang="en-US" sz="1200" dirty="0"/>
              <a:t>Q8b. How much has your diagnosis of CLL/SLL or the diagnosis of your friend / family member affected your quality of life from an emotional perspective? [</a:t>
            </a:r>
            <a:r>
              <a:rPr lang="en-GB" sz="1200" dirty="0"/>
              <a:t>Base: diagnosed before 2019 n=530]</a:t>
            </a:r>
            <a:r>
              <a:rPr lang="en-US" sz="1200" dirty="0"/>
              <a:t> </a:t>
            </a:r>
          </a:p>
        </p:txBody>
      </p:sp>
      <p:graphicFrame>
        <p:nvGraphicFramePr>
          <p:cNvPr id="7" name="Chart 6">
            <a:extLst>
              <a:ext uri="{FF2B5EF4-FFF2-40B4-BE49-F238E27FC236}">
                <a16:creationId xmlns:a16="http://schemas.microsoft.com/office/drawing/2014/main" id="{994F04BB-F3FB-B9FE-26B8-496549A604A5}"/>
              </a:ext>
            </a:extLst>
          </p:cNvPr>
          <p:cNvGraphicFramePr/>
          <p:nvPr>
            <p:extLst>
              <p:ext uri="{D42A27DB-BD31-4B8C-83A1-F6EECF244321}">
                <p14:modId xmlns:p14="http://schemas.microsoft.com/office/powerpoint/2010/main" val="2872710020"/>
              </p:ext>
            </p:extLst>
          </p:nvPr>
        </p:nvGraphicFramePr>
        <p:xfrm>
          <a:off x="570983" y="1931948"/>
          <a:ext cx="9514713" cy="401847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85620C44-79AA-266B-1890-F8CE98740AAA}"/>
              </a:ext>
            </a:extLst>
          </p:cNvPr>
          <p:cNvSpPr txBox="1"/>
          <p:nvPr/>
        </p:nvSpPr>
        <p:spPr>
          <a:xfrm>
            <a:off x="8520056" y="1740378"/>
            <a:ext cx="3671944" cy="923330"/>
          </a:xfrm>
          <a:prstGeom prst="rect">
            <a:avLst/>
          </a:prstGeom>
          <a:solidFill>
            <a:schemeClr val="bg2"/>
          </a:solidFill>
        </p:spPr>
        <p:txBody>
          <a:bodyPr wrap="square" rtlCol="0">
            <a:spAutoFit/>
          </a:bodyPr>
          <a:lstStyle/>
          <a:p>
            <a:r>
              <a:rPr lang="en-GB" dirty="0">
                <a:solidFill>
                  <a:srgbClr val="CB0592"/>
                </a:solidFill>
              </a:rPr>
              <a:t>Covid has significantly raised both the physical and emotional impact of CLL / SLL on quality of life</a:t>
            </a:r>
          </a:p>
        </p:txBody>
      </p:sp>
      <p:pic>
        <p:nvPicPr>
          <p:cNvPr id="10" name="Picture 9">
            <a:extLst>
              <a:ext uri="{FF2B5EF4-FFF2-40B4-BE49-F238E27FC236}">
                <a16:creationId xmlns:a16="http://schemas.microsoft.com/office/drawing/2014/main" id="{2D416F5A-D7CC-86D7-4E8E-85466F22EB9E}"/>
              </a:ext>
            </a:extLst>
          </p:cNvPr>
          <p:cNvPicPr>
            <a:picLocks noChangeAspect="1"/>
          </p:cNvPicPr>
          <p:nvPr/>
        </p:nvPicPr>
        <p:blipFill>
          <a:blip r:embed="rId3"/>
          <a:stretch>
            <a:fillRect/>
          </a:stretch>
        </p:blipFill>
        <p:spPr>
          <a:xfrm>
            <a:off x="114075" y="123865"/>
            <a:ext cx="2066416" cy="464517"/>
          </a:xfrm>
          <a:prstGeom prst="rect">
            <a:avLst/>
          </a:prstGeom>
        </p:spPr>
      </p:pic>
      <p:sp>
        <p:nvSpPr>
          <p:cNvPr id="2" name="Star: 5 Points 1">
            <a:extLst>
              <a:ext uri="{FF2B5EF4-FFF2-40B4-BE49-F238E27FC236}">
                <a16:creationId xmlns:a16="http://schemas.microsoft.com/office/drawing/2014/main" id="{F10C05F0-075C-BA0E-8806-F89D942283F1}"/>
              </a:ext>
            </a:extLst>
          </p:cNvPr>
          <p:cNvSpPr/>
          <p:nvPr/>
        </p:nvSpPr>
        <p:spPr>
          <a:xfrm>
            <a:off x="2902509" y="3487680"/>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
        <p:nvSpPr>
          <p:cNvPr id="6" name="Star: 5 Points 5">
            <a:extLst>
              <a:ext uri="{FF2B5EF4-FFF2-40B4-BE49-F238E27FC236}">
                <a16:creationId xmlns:a16="http://schemas.microsoft.com/office/drawing/2014/main" id="{781DD2DE-7F58-4841-6854-E7E6E992A5DB}"/>
              </a:ext>
            </a:extLst>
          </p:cNvPr>
          <p:cNvSpPr/>
          <p:nvPr/>
        </p:nvSpPr>
        <p:spPr>
          <a:xfrm>
            <a:off x="6724866" y="3487679"/>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763457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normAutofit/>
          </a:bodyPr>
          <a:lstStyle/>
          <a:p>
            <a:r>
              <a:rPr lang="en-GB" dirty="0"/>
              <a:t>Impact on quality of life (QOL) </a:t>
            </a:r>
            <a:br>
              <a:rPr lang="en-GB" dirty="0"/>
            </a:br>
            <a:r>
              <a:rPr lang="en-GB" dirty="0"/>
              <a:t>– comparing men and women</a:t>
            </a:r>
          </a:p>
        </p:txBody>
      </p:sp>
      <p:graphicFrame>
        <p:nvGraphicFramePr>
          <p:cNvPr id="7" name="Chart 6">
            <a:extLst>
              <a:ext uri="{FF2B5EF4-FFF2-40B4-BE49-F238E27FC236}">
                <a16:creationId xmlns:a16="http://schemas.microsoft.com/office/drawing/2014/main" id="{994F04BB-F3FB-B9FE-26B8-496549A604A5}"/>
              </a:ext>
            </a:extLst>
          </p:cNvPr>
          <p:cNvGraphicFramePr/>
          <p:nvPr>
            <p:extLst>
              <p:ext uri="{D42A27DB-BD31-4B8C-83A1-F6EECF244321}">
                <p14:modId xmlns:p14="http://schemas.microsoft.com/office/powerpoint/2010/main" val="3738001048"/>
              </p:ext>
            </p:extLst>
          </p:nvPr>
        </p:nvGraphicFramePr>
        <p:xfrm>
          <a:off x="608154" y="2620373"/>
          <a:ext cx="4983009" cy="33973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E4DFDBBC-7B61-2122-DF9A-DEB7B89FE0EE}"/>
              </a:ext>
            </a:extLst>
          </p:cNvPr>
          <p:cNvGraphicFramePr/>
          <p:nvPr>
            <p:extLst>
              <p:ext uri="{D42A27DB-BD31-4B8C-83A1-F6EECF244321}">
                <p14:modId xmlns:p14="http://schemas.microsoft.com/office/powerpoint/2010/main" val="3138127980"/>
              </p:ext>
            </p:extLst>
          </p:nvPr>
        </p:nvGraphicFramePr>
        <p:xfrm>
          <a:off x="5720481" y="2620372"/>
          <a:ext cx="4983009" cy="33973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5620C44-79AA-266B-1890-F8CE98740AAA}"/>
              </a:ext>
            </a:extLst>
          </p:cNvPr>
          <p:cNvSpPr txBox="1"/>
          <p:nvPr/>
        </p:nvSpPr>
        <p:spPr>
          <a:xfrm>
            <a:off x="7942997" y="1060650"/>
            <a:ext cx="4249003" cy="1477328"/>
          </a:xfrm>
          <a:prstGeom prst="rect">
            <a:avLst/>
          </a:prstGeom>
          <a:solidFill>
            <a:schemeClr val="bg2"/>
          </a:solidFill>
        </p:spPr>
        <p:txBody>
          <a:bodyPr wrap="square" rtlCol="0">
            <a:spAutoFit/>
          </a:bodyPr>
          <a:lstStyle/>
          <a:p>
            <a:r>
              <a:rPr lang="en-GB" dirty="0">
                <a:solidFill>
                  <a:srgbClr val="CB0592"/>
                </a:solidFill>
              </a:rPr>
              <a:t>The physical  impact of CLL / SLL was the same for men and women pre-Covid, but greater for women today. </a:t>
            </a:r>
          </a:p>
          <a:p>
            <a:r>
              <a:rPr lang="en-GB" dirty="0">
                <a:solidFill>
                  <a:srgbClr val="CB0592"/>
                </a:solidFill>
              </a:rPr>
              <a:t>The emotional impact of CLL / SLL is consistently greater for women than men</a:t>
            </a:r>
          </a:p>
        </p:txBody>
      </p:sp>
      <p:pic>
        <p:nvPicPr>
          <p:cNvPr id="8" name="Picture 7">
            <a:extLst>
              <a:ext uri="{FF2B5EF4-FFF2-40B4-BE49-F238E27FC236}">
                <a16:creationId xmlns:a16="http://schemas.microsoft.com/office/drawing/2014/main" id="{FED4E293-727A-9E3C-7A1B-CE560423EF39}"/>
              </a:ext>
            </a:extLst>
          </p:cNvPr>
          <p:cNvPicPr>
            <a:picLocks noChangeAspect="1"/>
          </p:cNvPicPr>
          <p:nvPr/>
        </p:nvPicPr>
        <p:blipFill>
          <a:blip r:embed="rId4"/>
          <a:stretch>
            <a:fillRect/>
          </a:stretch>
        </p:blipFill>
        <p:spPr>
          <a:xfrm>
            <a:off x="114075" y="123865"/>
            <a:ext cx="2066416" cy="464517"/>
          </a:xfrm>
          <a:prstGeom prst="rect">
            <a:avLst/>
          </a:prstGeom>
        </p:spPr>
      </p:pic>
      <p:sp>
        <p:nvSpPr>
          <p:cNvPr id="2" name="TextBox 1">
            <a:extLst>
              <a:ext uri="{FF2B5EF4-FFF2-40B4-BE49-F238E27FC236}">
                <a16:creationId xmlns:a16="http://schemas.microsoft.com/office/drawing/2014/main" id="{AA612316-0710-40F9-D5E9-79F60C9FC090}"/>
              </a:ext>
            </a:extLst>
          </p:cNvPr>
          <p:cNvSpPr txBox="1"/>
          <p:nvPr/>
        </p:nvSpPr>
        <p:spPr>
          <a:xfrm>
            <a:off x="0" y="6403306"/>
            <a:ext cx="12192000" cy="646331"/>
          </a:xfrm>
          <a:prstGeom prst="rect">
            <a:avLst/>
          </a:prstGeom>
          <a:solidFill>
            <a:schemeClr val="bg2"/>
          </a:solidFill>
        </p:spPr>
        <p:txBody>
          <a:bodyPr wrap="square" rtlCol="0">
            <a:spAutoFit/>
          </a:bodyPr>
          <a:lstStyle/>
          <a:p>
            <a:r>
              <a:rPr lang="en-US" sz="1200" dirty="0"/>
              <a:t>Q8a. How much has your diagnosis of CLL/SLL or the diagnosis of your friend / family member affected your quality of life from a physical perspective? [</a:t>
            </a:r>
            <a:r>
              <a:rPr lang="en-GB" sz="1200" dirty="0"/>
              <a:t>Base: diagnosed before 2019 n=530]</a:t>
            </a:r>
            <a:r>
              <a:rPr lang="en-US" sz="1200" dirty="0"/>
              <a:t>  </a:t>
            </a:r>
          </a:p>
          <a:p>
            <a:r>
              <a:rPr lang="en-US" sz="1200" dirty="0"/>
              <a:t>Q8b. How much has your diagnosis of CLL/SLL or the diagnosis of your friend / family member affected your quality of life from an emotional perspective? [</a:t>
            </a:r>
            <a:r>
              <a:rPr lang="en-GB" sz="1200" dirty="0"/>
              <a:t>Base: diagnosed before 2019 n=530]</a:t>
            </a:r>
          </a:p>
          <a:p>
            <a:r>
              <a:rPr lang="en-US" sz="1200" dirty="0"/>
              <a:t>Q20. What is your gender? [</a:t>
            </a:r>
            <a:r>
              <a:rPr lang="en-GB" sz="1200" dirty="0"/>
              <a:t>Base: diagnosed before 2019 n=530]</a:t>
            </a:r>
          </a:p>
        </p:txBody>
      </p:sp>
    </p:spTree>
    <p:extLst>
      <p:ext uri="{BB962C8B-B14F-4D97-AF65-F5344CB8AC3E}">
        <p14:creationId xmlns:p14="http://schemas.microsoft.com/office/powerpoint/2010/main" val="2581705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Impact on quality of life (QOL)</a:t>
            </a:r>
            <a:br>
              <a:rPr lang="en-GB" dirty="0"/>
            </a:br>
            <a:r>
              <a:rPr lang="en-GB" dirty="0"/>
              <a:t>- comparing patients and carers</a:t>
            </a:r>
          </a:p>
        </p:txBody>
      </p:sp>
      <p:sp>
        <p:nvSpPr>
          <p:cNvPr id="9" name="TextBox 8">
            <a:extLst>
              <a:ext uri="{FF2B5EF4-FFF2-40B4-BE49-F238E27FC236}">
                <a16:creationId xmlns:a16="http://schemas.microsoft.com/office/drawing/2014/main" id="{85620C44-79AA-266B-1890-F8CE98740AAA}"/>
              </a:ext>
            </a:extLst>
          </p:cNvPr>
          <p:cNvSpPr txBox="1"/>
          <p:nvPr/>
        </p:nvSpPr>
        <p:spPr>
          <a:xfrm>
            <a:off x="8134066" y="773865"/>
            <a:ext cx="4057934" cy="1754326"/>
          </a:xfrm>
          <a:prstGeom prst="rect">
            <a:avLst/>
          </a:prstGeom>
          <a:solidFill>
            <a:schemeClr val="bg2"/>
          </a:solidFill>
        </p:spPr>
        <p:txBody>
          <a:bodyPr wrap="square" rtlCol="0">
            <a:spAutoFit/>
          </a:bodyPr>
          <a:lstStyle/>
          <a:p>
            <a:r>
              <a:rPr lang="en-GB" dirty="0">
                <a:solidFill>
                  <a:srgbClr val="CB0592"/>
                </a:solidFill>
              </a:rPr>
              <a:t>Carers and patients were equally impacted physically pre-Covid, but carers significantly more so today. However, carers are significantly more impacted emotionally vs. patients both pre-Covid and today</a:t>
            </a:r>
          </a:p>
        </p:txBody>
      </p:sp>
      <p:graphicFrame>
        <p:nvGraphicFramePr>
          <p:cNvPr id="10" name="Chart 9">
            <a:extLst>
              <a:ext uri="{FF2B5EF4-FFF2-40B4-BE49-F238E27FC236}">
                <a16:creationId xmlns:a16="http://schemas.microsoft.com/office/drawing/2014/main" id="{508CBC52-16A1-24CF-4E7D-FCC51473F5BC}"/>
              </a:ext>
            </a:extLst>
          </p:cNvPr>
          <p:cNvGraphicFramePr/>
          <p:nvPr>
            <p:extLst>
              <p:ext uri="{D42A27DB-BD31-4B8C-83A1-F6EECF244321}">
                <p14:modId xmlns:p14="http://schemas.microsoft.com/office/powerpoint/2010/main" val="3328927136"/>
              </p:ext>
            </p:extLst>
          </p:nvPr>
        </p:nvGraphicFramePr>
        <p:xfrm>
          <a:off x="771927" y="2517041"/>
          <a:ext cx="4983009" cy="36174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B4D31C44-7DFE-3C27-3D6D-4C9F6C0DC5D3}"/>
              </a:ext>
            </a:extLst>
          </p:cNvPr>
          <p:cNvGraphicFramePr/>
          <p:nvPr>
            <p:extLst>
              <p:ext uri="{D42A27DB-BD31-4B8C-83A1-F6EECF244321}">
                <p14:modId xmlns:p14="http://schemas.microsoft.com/office/powerpoint/2010/main" val="2465583686"/>
              </p:ext>
            </p:extLst>
          </p:nvPr>
        </p:nvGraphicFramePr>
        <p:xfrm>
          <a:off x="6096000" y="2528191"/>
          <a:ext cx="4771263" cy="3617439"/>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228BDFA1-D4FB-5716-F1C7-B7A612CC6BB6}"/>
              </a:ext>
            </a:extLst>
          </p:cNvPr>
          <p:cNvPicPr>
            <a:picLocks noChangeAspect="1"/>
          </p:cNvPicPr>
          <p:nvPr/>
        </p:nvPicPr>
        <p:blipFill>
          <a:blip r:embed="rId4"/>
          <a:stretch>
            <a:fillRect/>
          </a:stretch>
        </p:blipFill>
        <p:spPr>
          <a:xfrm>
            <a:off x="114075" y="123865"/>
            <a:ext cx="2066416" cy="464517"/>
          </a:xfrm>
          <a:prstGeom prst="rect">
            <a:avLst/>
          </a:prstGeom>
        </p:spPr>
      </p:pic>
      <p:sp>
        <p:nvSpPr>
          <p:cNvPr id="2" name="TextBox 1">
            <a:extLst>
              <a:ext uri="{FF2B5EF4-FFF2-40B4-BE49-F238E27FC236}">
                <a16:creationId xmlns:a16="http://schemas.microsoft.com/office/drawing/2014/main" id="{46301AB5-E7D3-FB36-6B69-0C5AFB01AD95}"/>
              </a:ext>
            </a:extLst>
          </p:cNvPr>
          <p:cNvSpPr txBox="1"/>
          <p:nvPr/>
        </p:nvSpPr>
        <p:spPr>
          <a:xfrm>
            <a:off x="0" y="6403306"/>
            <a:ext cx="12192000" cy="646331"/>
          </a:xfrm>
          <a:prstGeom prst="rect">
            <a:avLst/>
          </a:prstGeom>
          <a:solidFill>
            <a:schemeClr val="bg2"/>
          </a:solidFill>
        </p:spPr>
        <p:txBody>
          <a:bodyPr wrap="square" rtlCol="0">
            <a:spAutoFit/>
          </a:bodyPr>
          <a:lstStyle/>
          <a:p>
            <a:r>
              <a:rPr lang="en-US" sz="1200" dirty="0"/>
              <a:t>Q8a. How much has your diagnosis of CLL/SLL or the diagnosis of your friend / family member affected your quality of life from a physical perspective? [</a:t>
            </a:r>
            <a:r>
              <a:rPr lang="en-GB" sz="1200" dirty="0"/>
              <a:t>Base: diagnosed before 2019 n=530]</a:t>
            </a:r>
            <a:r>
              <a:rPr lang="en-US" sz="1200" dirty="0"/>
              <a:t> </a:t>
            </a:r>
          </a:p>
          <a:p>
            <a:r>
              <a:rPr lang="en-US" sz="1200" dirty="0"/>
              <a:t>Q8b. How much has your diagnosis of CLL/SLL or the diagnosis of your friend / family member affected your quality of life from an emotional perspective? [</a:t>
            </a:r>
            <a:r>
              <a:rPr lang="en-GB" sz="1200" dirty="0"/>
              <a:t>Base: diagnosed before 2019 n=530]</a:t>
            </a:r>
          </a:p>
          <a:p>
            <a:r>
              <a:rPr lang="en-US" sz="1200" dirty="0"/>
              <a:t>S1. Please indicate whether you have been diagnosed with CLL/SLL or if you are the partner / </a:t>
            </a:r>
            <a:r>
              <a:rPr lang="en-US" sz="1200" dirty="0" err="1"/>
              <a:t>carer</a:t>
            </a:r>
            <a:r>
              <a:rPr lang="en-US" sz="1200" dirty="0"/>
              <a:t> of someone who has been diagnosed</a:t>
            </a:r>
            <a:r>
              <a:rPr lang="en-GB" sz="1200" dirty="0"/>
              <a:t> </a:t>
            </a:r>
            <a:r>
              <a:rPr lang="en-US" sz="1200" dirty="0"/>
              <a:t>[</a:t>
            </a:r>
            <a:r>
              <a:rPr lang="en-GB" sz="1200" dirty="0"/>
              <a:t>Base: diagnosed before 2019 n=530]</a:t>
            </a:r>
          </a:p>
        </p:txBody>
      </p:sp>
    </p:spTree>
    <p:extLst>
      <p:ext uri="{BB962C8B-B14F-4D97-AF65-F5344CB8AC3E}">
        <p14:creationId xmlns:p14="http://schemas.microsoft.com/office/powerpoint/2010/main" val="141903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Sites of treatment </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381703"/>
            <a:ext cx="12192000" cy="461665"/>
          </a:xfrm>
          <a:prstGeom prst="rect">
            <a:avLst/>
          </a:prstGeom>
          <a:solidFill>
            <a:schemeClr val="bg2"/>
          </a:solidFill>
        </p:spPr>
        <p:txBody>
          <a:bodyPr wrap="square" rtlCol="0">
            <a:spAutoFit/>
          </a:bodyPr>
          <a:lstStyle/>
          <a:p>
            <a:r>
              <a:rPr lang="en-US" sz="1200" dirty="0"/>
              <a:t>Q6. What is your / their current situation? </a:t>
            </a:r>
            <a:r>
              <a:rPr lang="en-GB" sz="1200" dirty="0"/>
              <a:t>[Base n=702]</a:t>
            </a:r>
          </a:p>
          <a:p>
            <a:r>
              <a:rPr lang="en-US" sz="1200" dirty="0"/>
              <a:t>Q9a. Where do you / they currently receive therapy for CLL/SLL? Select all that apply. [</a:t>
            </a:r>
            <a:r>
              <a:rPr lang="en-GB" sz="1200" dirty="0"/>
              <a:t>Base n=702]</a:t>
            </a:r>
            <a:r>
              <a:rPr lang="en-US" sz="1200" dirty="0"/>
              <a:t> </a:t>
            </a:r>
            <a:endParaRPr lang="en-GB" sz="1200" dirty="0"/>
          </a:p>
        </p:txBody>
      </p:sp>
      <p:graphicFrame>
        <p:nvGraphicFramePr>
          <p:cNvPr id="5" name="Chart 4">
            <a:extLst>
              <a:ext uri="{FF2B5EF4-FFF2-40B4-BE49-F238E27FC236}">
                <a16:creationId xmlns:a16="http://schemas.microsoft.com/office/drawing/2014/main" id="{D2453319-2FE0-FBEA-83D5-401BDABBCA89}"/>
              </a:ext>
            </a:extLst>
          </p:cNvPr>
          <p:cNvGraphicFramePr/>
          <p:nvPr>
            <p:extLst>
              <p:ext uri="{D42A27DB-BD31-4B8C-83A1-F6EECF244321}">
                <p14:modId xmlns:p14="http://schemas.microsoft.com/office/powerpoint/2010/main" val="2934693454"/>
              </p:ext>
            </p:extLst>
          </p:nvPr>
        </p:nvGraphicFramePr>
        <p:xfrm>
          <a:off x="1011382" y="1487817"/>
          <a:ext cx="8853054" cy="434494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B244AD85-C83F-E9A7-AAB1-0CB23CF5D78E}"/>
              </a:ext>
            </a:extLst>
          </p:cNvPr>
          <p:cNvSpPr txBox="1"/>
          <p:nvPr/>
        </p:nvSpPr>
        <p:spPr>
          <a:xfrm>
            <a:off x="6598763" y="816823"/>
            <a:ext cx="5593237" cy="1200329"/>
          </a:xfrm>
          <a:prstGeom prst="rect">
            <a:avLst/>
          </a:prstGeom>
          <a:solidFill>
            <a:schemeClr val="bg2"/>
          </a:solidFill>
        </p:spPr>
        <p:txBody>
          <a:bodyPr wrap="square" rtlCol="0">
            <a:spAutoFit/>
          </a:bodyPr>
          <a:lstStyle/>
          <a:p>
            <a:r>
              <a:rPr lang="en-GB" dirty="0">
                <a:solidFill>
                  <a:srgbClr val="CB0592"/>
                </a:solidFill>
              </a:rPr>
              <a:t>The vast majority of patients receive their treatment in hospital regardless of their current situation or where they were diagnosed; patients who are being monitored may also be managed by their GP</a:t>
            </a:r>
          </a:p>
        </p:txBody>
      </p:sp>
      <p:pic>
        <p:nvPicPr>
          <p:cNvPr id="9" name="Picture 8">
            <a:extLst>
              <a:ext uri="{FF2B5EF4-FFF2-40B4-BE49-F238E27FC236}">
                <a16:creationId xmlns:a16="http://schemas.microsoft.com/office/drawing/2014/main" id="{52E04205-B676-D08F-58E4-B84C6483F64E}"/>
              </a:ext>
            </a:extLst>
          </p:cNvPr>
          <p:cNvPicPr>
            <a:picLocks noChangeAspect="1"/>
          </p:cNvPicPr>
          <p:nvPr/>
        </p:nvPicPr>
        <p:blipFill>
          <a:blip r:embed="rId3"/>
          <a:stretch>
            <a:fillRect/>
          </a:stretch>
        </p:blipFill>
        <p:spPr>
          <a:xfrm>
            <a:off x="114075" y="123865"/>
            <a:ext cx="2066416" cy="464517"/>
          </a:xfrm>
          <a:prstGeom prst="rect">
            <a:avLst/>
          </a:prstGeom>
        </p:spPr>
      </p:pic>
    </p:spTree>
    <p:extLst>
      <p:ext uri="{BB962C8B-B14F-4D97-AF65-F5344CB8AC3E}">
        <p14:creationId xmlns:p14="http://schemas.microsoft.com/office/powerpoint/2010/main" val="3983510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Consultation format</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581001"/>
            <a:ext cx="12192000" cy="461665"/>
          </a:xfrm>
          <a:prstGeom prst="rect">
            <a:avLst/>
          </a:prstGeom>
          <a:solidFill>
            <a:schemeClr val="bg2"/>
          </a:solidFill>
        </p:spPr>
        <p:txBody>
          <a:bodyPr wrap="square" rtlCol="0">
            <a:spAutoFit/>
          </a:bodyPr>
          <a:lstStyle/>
          <a:p>
            <a:r>
              <a:rPr lang="en-US" sz="1200" dirty="0"/>
              <a:t>Q9a. Where do you / they currently receive therapy for CLL/SLL? Select all that apply. [</a:t>
            </a:r>
            <a:r>
              <a:rPr lang="en-GB" sz="1200" dirty="0"/>
              <a:t>Base n=702]</a:t>
            </a:r>
            <a:r>
              <a:rPr lang="en-US" sz="1200" dirty="0"/>
              <a:t> </a:t>
            </a:r>
            <a:endParaRPr lang="en-GB" sz="1200" dirty="0"/>
          </a:p>
          <a:p>
            <a:r>
              <a:rPr lang="en-US" sz="1200" dirty="0"/>
              <a:t>Q9b. And how do you / they currently receive therapy for CLL/SLL?  [</a:t>
            </a:r>
            <a:r>
              <a:rPr lang="en-GB" sz="1200" dirty="0"/>
              <a:t>Base n=702]</a:t>
            </a:r>
            <a:r>
              <a:rPr lang="en-US" sz="1200" dirty="0"/>
              <a:t> </a:t>
            </a:r>
            <a:endParaRPr lang="en-GB" sz="1200" dirty="0"/>
          </a:p>
        </p:txBody>
      </p:sp>
      <p:sp>
        <p:nvSpPr>
          <p:cNvPr id="9" name="TextBox 8">
            <a:extLst>
              <a:ext uri="{FF2B5EF4-FFF2-40B4-BE49-F238E27FC236}">
                <a16:creationId xmlns:a16="http://schemas.microsoft.com/office/drawing/2014/main" id="{7A04E8C9-AFC3-0349-FAF0-84791A687E02}"/>
              </a:ext>
            </a:extLst>
          </p:cNvPr>
          <p:cNvSpPr txBox="1"/>
          <p:nvPr/>
        </p:nvSpPr>
        <p:spPr>
          <a:xfrm>
            <a:off x="6749145" y="849768"/>
            <a:ext cx="5442857" cy="2031325"/>
          </a:xfrm>
          <a:prstGeom prst="rect">
            <a:avLst/>
          </a:prstGeom>
          <a:solidFill>
            <a:schemeClr val="bg2"/>
          </a:solidFill>
        </p:spPr>
        <p:txBody>
          <a:bodyPr wrap="square" rtlCol="0">
            <a:spAutoFit/>
          </a:bodyPr>
          <a:lstStyle/>
          <a:p>
            <a:r>
              <a:rPr lang="en-GB" dirty="0">
                <a:solidFill>
                  <a:srgbClr val="CB0592"/>
                </a:solidFill>
              </a:rPr>
              <a:t>There is </a:t>
            </a:r>
            <a:r>
              <a:rPr lang="en-GB">
                <a:solidFill>
                  <a:srgbClr val="CB0592"/>
                </a:solidFill>
              </a:rPr>
              <a:t>a mix </a:t>
            </a:r>
            <a:r>
              <a:rPr lang="en-GB" dirty="0">
                <a:solidFill>
                  <a:srgbClr val="CB0592"/>
                </a:solidFill>
              </a:rPr>
              <a:t>of remote consultations and those carried out face to face, across all treatment settings. It would be interesting to gather satisfaction data for each option to see if patients are consulting in the way that they would like to i.e. are the long lasting and more permanent changes as a result of Covid such as increased remote consulting, a benefit to patients?</a:t>
            </a:r>
          </a:p>
        </p:txBody>
      </p:sp>
      <p:graphicFrame>
        <p:nvGraphicFramePr>
          <p:cNvPr id="11" name="Chart 10">
            <a:extLst>
              <a:ext uri="{FF2B5EF4-FFF2-40B4-BE49-F238E27FC236}">
                <a16:creationId xmlns:a16="http://schemas.microsoft.com/office/drawing/2014/main" id="{B39DE952-5C95-7512-F63A-61C60D61FA47}"/>
              </a:ext>
            </a:extLst>
          </p:cNvPr>
          <p:cNvGraphicFramePr/>
          <p:nvPr>
            <p:extLst>
              <p:ext uri="{D42A27DB-BD31-4B8C-83A1-F6EECF244321}">
                <p14:modId xmlns:p14="http://schemas.microsoft.com/office/powerpoint/2010/main" val="2696012861"/>
              </p:ext>
            </p:extLst>
          </p:nvPr>
        </p:nvGraphicFramePr>
        <p:xfrm>
          <a:off x="1714500" y="1511300"/>
          <a:ext cx="7556500" cy="4627033"/>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9">
            <a:extLst>
              <a:ext uri="{FF2B5EF4-FFF2-40B4-BE49-F238E27FC236}">
                <a16:creationId xmlns:a16="http://schemas.microsoft.com/office/drawing/2014/main" id="{0797E5E9-5F7A-1C24-DB82-4492D9025F10}"/>
              </a:ext>
            </a:extLst>
          </p:cNvPr>
          <p:cNvPicPr>
            <a:picLocks noChangeAspect="1"/>
          </p:cNvPicPr>
          <p:nvPr/>
        </p:nvPicPr>
        <p:blipFill>
          <a:blip r:embed="rId3"/>
          <a:stretch>
            <a:fillRect/>
          </a:stretch>
        </p:blipFill>
        <p:spPr>
          <a:xfrm>
            <a:off x="114075" y="123865"/>
            <a:ext cx="2066416" cy="464517"/>
          </a:xfrm>
          <a:prstGeom prst="rect">
            <a:avLst/>
          </a:prstGeom>
        </p:spPr>
      </p:pic>
    </p:spTree>
    <p:extLst>
      <p:ext uri="{BB962C8B-B14F-4D97-AF65-F5344CB8AC3E}">
        <p14:creationId xmlns:p14="http://schemas.microsoft.com/office/powerpoint/2010/main" val="178515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B925F2D-EAFE-F410-50F7-A0D329742C6E}"/>
              </a:ext>
            </a:extLst>
          </p:cNvPr>
          <p:cNvSpPr>
            <a:spLocks noGrp="1"/>
          </p:cNvSpPr>
          <p:nvPr>
            <p:ph type="title"/>
          </p:nvPr>
        </p:nvSpPr>
        <p:spPr/>
        <p:txBody>
          <a:bodyPr/>
          <a:lstStyle/>
          <a:p>
            <a:r>
              <a:rPr lang="en-GB" dirty="0"/>
              <a:t>Respondents: 702 people completed the short survey</a:t>
            </a:r>
          </a:p>
        </p:txBody>
      </p:sp>
      <p:graphicFrame>
        <p:nvGraphicFramePr>
          <p:cNvPr id="12" name="Chart 11">
            <a:extLst>
              <a:ext uri="{FF2B5EF4-FFF2-40B4-BE49-F238E27FC236}">
                <a16:creationId xmlns:a16="http://schemas.microsoft.com/office/drawing/2014/main" id="{F079DAA4-2E26-132B-338E-339FC686F638}"/>
              </a:ext>
            </a:extLst>
          </p:cNvPr>
          <p:cNvGraphicFramePr/>
          <p:nvPr>
            <p:extLst>
              <p:ext uri="{D42A27DB-BD31-4B8C-83A1-F6EECF244321}">
                <p14:modId xmlns:p14="http://schemas.microsoft.com/office/powerpoint/2010/main" val="3135820351"/>
              </p:ext>
            </p:extLst>
          </p:nvPr>
        </p:nvGraphicFramePr>
        <p:xfrm>
          <a:off x="6319445" y="3766012"/>
          <a:ext cx="5883313" cy="2456277"/>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A26D1B2E-B4BE-0D5F-5B56-968C2C40FD64}"/>
              </a:ext>
            </a:extLst>
          </p:cNvPr>
          <p:cNvSpPr txBox="1"/>
          <p:nvPr/>
        </p:nvSpPr>
        <p:spPr>
          <a:xfrm>
            <a:off x="-9427" y="6272098"/>
            <a:ext cx="12192000" cy="646331"/>
          </a:xfrm>
          <a:prstGeom prst="rect">
            <a:avLst/>
          </a:prstGeom>
          <a:solidFill>
            <a:schemeClr val="bg2"/>
          </a:solidFill>
        </p:spPr>
        <p:txBody>
          <a:bodyPr wrap="square" rtlCol="0">
            <a:spAutoFit/>
          </a:bodyPr>
          <a:lstStyle/>
          <a:p>
            <a:r>
              <a:rPr lang="en-US" sz="1200" dirty="0"/>
              <a:t>S1. Please indicate whether you have been diagnosed with CLL/SLL or if you are the partner / </a:t>
            </a:r>
            <a:r>
              <a:rPr lang="en-US" sz="1200" dirty="0" err="1"/>
              <a:t>carer</a:t>
            </a:r>
            <a:r>
              <a:rPr lang="en-US" sz="1200" dirty="0"/>
              <a:t> of someone who has been diagnosed</a:t>
            </a:r>
            <a:r>
              <a:rPr lang="en-GB" sz="1200" dirty="0"/>
              <a:t> [Base n=702]</a:t>
            </a:r>
          </a:p>
          <a:p>
            <a:r>
              <a:rPr lang="en-US" sz="1200" dirty="0"/>
              <a:t>Q19. Into which of the following age groups do you fall? </a:t>
            </a:r>
            <a:r>
              <a:rPr lang="en-GB" sz="1200" dirty="0"/>
              <a:t>[Base n=702]</a:t>
            </a:r>
          </a:p>
          <a:p>
            <a:r>
              <a:rPr lang="en-US" sz="1200" dirty="0"/>
              <a:t>Q20. What is your gender? </a:t>
            </a:r>
            <a:r>
              <a:rPr lang="en-GB" sz="1200" dirty="0"/>
              <a:t>[Base n=702]</a:t>
            </a:r>
          </a:p>
        </p:txBody>
      </p:sp>
      <p:sp>
        <p:nvSpPr>
          <p:cNvPr id="3" name="Rectangle 2">
            <a:extLst>
              <a:ext uri="{FF2B5EF4-FFF2-40B4-BE49-F238E27FC236}">
                <a16:creationId xmlns:a16="http://schemas.microsoft.com/office/drawing/2014/main" id="{290D3976-0F52-1298-5329-684D64E64DEE}"/>
              </a:ext>
            </a:extLst>
          </p:cNvPr>
          <p:cNvSpPr/>
          <p:nvPr/>
        </p:nvSpPr>
        <p:spPr>
          <a:xfrm>
            <a:off x="6319445" y="5291121"/>
            <a:ext cx="2352675" cy="927813"/>
          </a:xfrm>
          <a:prstGeom prst="rect">
            <a:avLst/>
          </a:prstGeom>
          <a:solidFill>
            <a:schemeClr val="bg1">
              <a:lumMod val="9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CB0592"/>
                </a:solidFill>
              </a:rPr>
              <a:t>Partners, carers and close friends grouped together and referenced as “partners” for the rest of the survey</a:t>
            </a:r>
          </a:p>
        </p:txBody>
      </p:sp>
      <p:sp>
        <p:nvSpPr>
          <p:cNvPr id="6" name="TextBox 5">
            <a:extLst>
              <a:ext uri="{FF2B5EF4-FFF2-40B4-BE49-F238E27FC236}">
                <a16:creationId xmlns:a16="http://schemas.microsoft.com/office/drawing/2014/main" id="{AEC33089-9460-2E3C-C697-4BFCA902A841}"/>
              </a:ext>
            </a:extLst>
          </p:cNvPr>
          <p:cNvSpPr txBox="1"/>
          <p:nvPr/>
        </p:nvSpPr>
        <p:spPr>
          <a:xfrm>
            <a:off x="1" y="2050882"/>
            <a:ext cx="5731496" cy="1477328"/>
          </a:xfrm>
          <a:prstGeom prst="rect">
            <a:avLst/>
          </a:prstGeom>
          <a:solidFill>
            <a:schemeClr val="bg2"/>
          </a:solidFill>
        </p:spPr>
        <p:txBody>
          <a:bodyPr wrap="square" rtlCol="0">
            <a:spAutoFit/>
          </a:bodyPr>
          <a:lstStyle/>
          <a:p>
            <a:r>
              <a:rPr lang="en-GB" dirty="0">
                <a:solidFill>
                  <a:srgbClr val="CB0592"/>
                </a:solidFill>
              </a:rPr>
              <a:t>The majority of respondents were patients in their 60’s and 70’s. Slightly more women than men answered the survey, which may simply reflect the membership of CLL, which is weighted towards women, and potentially highlights a need for support to appeal more to men.</a:t>
            </a:r>
          </a:p>
        </p:txBody>
      </p:sp>
      <p:pic>
        <p:nvPicPr>
          <p:cNvPr id="15" name="Picture 14">
            <a:extLst>
              <a:ext uri="{FF2B5EF4-FFF2-40B4-BE49-F238E27FC236}">
                <a16:creationId xmlns:a16="http://schemas.microsoft.com/office/drawing/2014/main" id="{76246AD4-2A75-D0EE-F838-D7F456AC98F0}"/>
              </a:ext>
            </a:extLst>
          </p:cNvPr>
          <p:cNvPicPr>
            <a:picLocks noChangeAspect="1"/>
          </p:cNvPicPr>
          <p:nvPr/>
        </p:nvPicPr>
        <p:blipFill>
          <a:blip r:embed="rId3"/>
          <a:stretch>
            <a:fillRect/>
          </a:stretch>
        </p:blipFill>
        <p:spPr>
          <a:xfrm>
            <a:off x="114075" y="123865"/>
            <a:ext cx="2066416" cy="464517"/>
          </a:xfrm>
          <a:prstGeom prst="rect">
            <a:avLst/>
          </a:prstGeom>
        </p:spPr>
      </p:pic>
      <p:grpSp>
        <p:nvGrpSpPr>
          <p:cNvPr id="2" name="Group 1">
            <a:extLst>
              <a:ext uri="{FF2B5EF4-FFF2-40B4-BE49-F238E27FC236}">
                <a16:creationId xmlns:a16="http://schemas.microsoft.com/office/drawing/2014/main" id="{961C23B0-3346-7BAC-C676-5E4CA2C08567}"/>
              </a:ext>
            </a:extLst>
          </p:cNvPr>
          <p:cNvGrpSpPr/>
          <p:nvPr/>
        </p:nvGrpSpPr>
        <p:grpSpPr>
          <a:xfrm>
            <a:off x="1473292" y="3769726"/>
            <a:ext cx="2497717" cy="2395418"/>
            <a:chOff x="2069441" y="3722592"/>
            <a:chExt cx="2497717" cy="2395418"/>
          </a:xfrm>
        </p:grpSpPr>
        <p:sp>
          <p:nvSpPr>
            <p:cNvPr id="4" name="Rectangle 3">
              <a:extLst>
                <a:ext uri="{FF2B5EF4-FFF2-40B4-BE49-F238E27FC236}">
                  <a16:creationId xmlns:a16="http://schemas.microsoft.com/office/drawing/2014/main" id="{31D2FAD7-7101-3608-D693-1FA0FAD3245A}"/>
                </a:ext>
              </a:extLst>
            </p:cNvPr>
            <p:cNvSpPr/>
            <p:nvPr/>
          </p:nvSpPr>
          <p:spPr>
            <a:xfrm>
              <a:off x="2069441" y="3732230"/>
              <a:ext cx="1070629" cy="452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N= 372</a:t>
              </a:r>
            </a:p>
          </p:txBody>
        </p:sp>
        <p:sp>
          <p:nvSpPr>
            <p:cNvPr id="19" name="Rectangle 18">
              <a:extLst>
                <a:ext uri="{FF2B5EF4-FFF2-40B4-BE49-F238E27FC236}">
                  <a16:creationId xmlns:a16="http://schemas.microsoft.com/office/drawing/2014/main" id="{A45C689F-9223-AC25-8BA6-4EC33A49EE84}"/>
                </a:ext>
              </a:extLst>
            </p:cNvPr>
            <p:cNvSpPr/>
            <p:nvPr/>
          </p:nvSpPr>
          <p:spPr>
            <a:xfrm>
              <a:off x="3496529" y="3722592"/>
              <a:ext cx="1070629" cy="452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ysClr val="windowText" lastClr="000000"/>
                  </a:solidFill>
                </a:rPr>
                <a:t>N= 329</a:t>
              </a:r>
            </a:p>
          </p:txBody>
        </p:sp>
        <p:pic>
          <p:nvPicPr>
            <p:cNvPr id="1026" name="Picture 2" descr="Man And Woman (heterosexual) Icon Clip Art at Clker.com - vector clip art  online, royalty free &amp; public domain">
              <a:extLst>
                <a:ext uri="{FF2B5EF4-FFF2-40B4-BE49-F238E27FC236}">
                  <a16:creationId xmlns:a16="http://schemas.microsoft.com/office/drawing/2014/main" id="{7405DF4F-93C7-80D8-6CDF-94A767548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837" y="4174910"/>
              <a:ext cx="2352675" cy="19431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 name="Chart 6">
            <a:extLst>
              <a:ext uri="{FF2B5EF4-FFF2-40B4-BE49-F238E27FC236}">
                <a16:creationId xmlns:a16="http://schemas.microsoft.com/office/drawing/2014/main" id="{1092B195-93E5-1419-0F97-DD739091CBF0}"/>
              </a:ext>
            </a:extLst>
          </p:cNvPr>
          <p:cNvGraphicFramePr/>
          <p:nvPr>
            <p:extLst>
              <p:ext uri="{D42A27DB-BD31-4B8C-83A1-F6EECF244321}">
                <p14:modId xmlns:p14="http://schemas.microsoft.com/office/powerpoint/2010/main" val="2254095779"/>
              </p:ext>
            </p:extLst>
          </p:nvPr>
        </p:nvGraphicFramePr>
        <p:xfrm>
          <a:off x="6308687" y="1209074"/>
          <a:ext cx="5769237" cy="2362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6902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Satisfaction with clinical support </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580239"/>
            <a:ext cx="12192000" cy="276999"/>
          </a:xfrm>
          <a:prstGeom prst="rect">
            <a:avLst/>
          </a:prstGeom>
          <a:solidFill>
            <a:schemeClr val="bg2"/>
          </a:solidFill>
        </p:spPr>
        <p:txBody>
          <a:bodyPr wrap="square" rtlCol="0">
            <a:spAutoFit/>
          </a:bodyPr>
          <a:lstStyle/>
          <a:p>
            <a:r>
              <a:rPr lang="en-US" sz="1200" dirty="0"/>
              <a:t>Q10. How satisfied are you with the level of support you received from the medical team? [</a:t>
            </a:r>
            <a:r>
              <a:rPr lang="en-GB" sz="1200" dirty="0"/>
              <a:t>Base n=702]</a:t>
            </a:r>
            <a:r>
              <a:rPr lang="en-US" sz="1200" dirty="0"/>
              <a:t> </a:t>
            </a:r>
            <a:endParaRPr lang="en-GB" sz="1200" dirty="0"/>
          </a:p>
        </p:txBody>
      </p:sp>
      <p:graphicFrame>
        <p:nvGraphicFramePr>
          <p:cNvPr id="7" name="Chart 6">
            <a:extLst>
              <a:ext uri="{FF2B5EF4-FFF2-40B4-BE49-F238E27FC236}">
                <a16:creationId xmlns:a16="http://schemas.microsoft.com/office/drawing/2014/main" id="{2E7CB5DD-CD2F-6C76-A33E-F70D1530C752}"/>
              </a:ext>
            </a:extLst>
          </p:cNvPr>
          <p:cNvGraphicFramePr/>
          <p:nvPr>
            <p:extLst>
              <p:ext uri="{D42A27DB-BD31-4B8C-83A1-F6EECF244321}">
                <p14:modId xmlns:p14="http://schemas.microsoft.com/office/powerpoint/2010/main" val="1348396241"/>
              </p:ext>
            </p:extLst>
          </p:nvPr>
        </p:nvGraphicFramePr>
        <p:xfrm>
          <a:off x="775570" y="1844091"/>
          <a:ext cx="8077974" cy="4447645"/>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53D0BA75-7731-2805-4D55-9A072AA98D65}"/>
              </a:ext>
            </a:extLst>
          </p:cNvPr>
          <p:cNvPicPr>
            <a:picLocks noChangeAspect="1"/>
          </p:cNvPicPr>
          <p:nvPr/>
        </p:nvPicPr>
        <p:blipFill>
          <a:blip r:embed="rId3"/>
          <a:stretch>
            <a:fillRect/>
          </a:stretch>
        </p:blipFill>
        <p:spPr>
          <a:xfrm>
            <a:off x="114075" y="123865"/>
            <a:ext cx="2066416" cy="464517"/>
          </a:xfrm>
          <a:prstGeom prst="rect">
            <a:avLst/>
          </a:prstGeom>
        </p:spPr>
      </p:pic>
      <p:sp>
        <p:nvSpPr>
          <p:cNvPr id="13" name="TextBox 12">
            <a:extLst>
              <a:ext uri="{FF2B5EF4-FFF2-40B4-BE49-F238E27FC236}">
                <a16:creationId xmlns:a16="http://schemas.microsoft.com/office/drawing/2014/main" id="{51CDA42B-ECB1-56F0-14DC-12671E9C6EE6}"/>
              </a:ext>
            </a:extLst>
          </p:cNvPr>
          <p:cNvSpPr txBox="1"/>
          <p:nvPr/>
        </p:nvSpPr>
        <p:spPr>
          <a:xfrm>
            <a:off x="9014908" y="766455"/>
            <a:ext cx="3174519" cy="4801314"/>
          </a:xfrm>
          <a:prstGeom prst="rect">
            <a:avLst/>
          </a:prstGeom>
          <a:solidFill>
            <a:schemeClr val="bg2"/>
          </a:solidFill>
        </p:spPr>
        <p:txBody>
          <a:bodyPr wrap="square" rtlCol="0">
            <a:spAutoFit/>
          </a:bodyPr>
          <a:lstStyle/>
          <a:p>
            <a:r>
              <a:rPr lang="en-GB" dirty="0">
                <a:solidFill>
                  <a:srgbClr val="CB0592"/>
                </a:solidFill>
              </a:rPr>
              <a:t>Satisfaction was greatest with the consultant, and the clinical nurse specialist satisfaction scores were on par; however these scores were significantly better than those with the GP nurse, which in turn were significantly better than with the GP. However, we can see from earlier presented data, that the vast majority of consultations are with the consultant across all stages of treatment, suggesting that the majority of patients are receiving optimal care in their opinion </a:t>
            </a:r>
          </a:p>
        </p:txBody>
      </p:sp>
      <p:sp>
        <p:nvSpPr>
          <p:cNvPr id="15" name="Star: 5 Points 14">
            <a:extLst>
              <a:ext uri="{FF2B5EF4-FFF2-40B4-BE49-F238E27FC236}">
                <a16:creationId xmlns:a16="http://schemas.microsoft.com/office/drawing/2014/main" id="{3DE0A4B7-7626-5480-0A3D-F6C3D346B454}"/>
              </a:ext>
            </a:extLst>
          </p:cNvPr>
          <p:cNvSpPr/>
          <p:nvPr/>
        </p:nvSpPr>
        <p:spPr>
          <a:xfrm>
            <a:off x="2180491" y="2247616"/>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Star: 5 Points 15">
            <a:extLst>
              <a:ext uri="{FF2B5EF4-FFF2-40B4-BE49-F238E27FC236}">
                <a16:creationId xmlns:a16="http://schemas.microsoft.com/office/drawing/2014/main" id="{3DE0A4B7-7626-5480-0A3D-F6C3D346B454}"/>
              </a:ext>
            </a:extLst>
          </p:cNvPr>
          <p:cNvSpPr/>
          <p:nvPr/>
        </p:nvSpPr>
        <p:spPr>
          <a:xfrm>
            <a:off x="5355007" y="2827000"/>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Star: 5 Points 16">
            <a:extLst>
              <a:ext uri="{FF2B5EF4-FFF2-40B4-BE49-F238E27FC236}">
                <a16:creationId xmlns:a16="http://schemas.microsoft.com/office/drawing/2014/main" id="{3DE0A4B7-7626-5480-0A3D-F6C3D346B454}"/>
              </a:ext>
            </a:extLst>
          </p:cNvPr>
          <p:cNvSpPr/>
          <p:nvPr/>
        </p:nvSpPr>
        <p:spPr>
          <a:xfrm>
            <a:off x="6885364" y="3065109"/>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Star: 5 Points 17">
            <a:extLst>
              <a:ext uri="{FF2B5EF4-FFF2-40B4-BE49-F238E27FC236}">
                <a16:creationId xmlns:a16="http://schemas.microsoft.com/office/drawing/2014/main" id="{3DE0A4B7-7626-5480-0A3D-F6C3D346B454}"/>
              </a:ext>
            </a:extLst>
          </p:cNvPr>
          <p:cNvSpPr/>
          <p:nvPr/>
        </p:nvSpPr>
        <p:spPr>
          <a:xfrm>
            <a:off x="3675403" y="2355513"/>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89616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Satisfaction with clinical support </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428596"/>
            <a:ext cx="12192000" cy="461665"/>
          </a:xfrm>
          <a:prstGeom prst="rect">
            <a:avLst/>
          </a:prstGeom>
          <a:solidFill>
            <a:schemeClr val="bg2"/>
          </a:solidFill>
        </p:spPr>
        <p:txBody>
          <a:bodyPr wrap="square" rtlCol="0">
            <a:spAutoFit/>
          </a:bodyPr>
          <a:lstStyle/>
          <a:p>
            <a:r>
              <a:rPr lang="en-US" sz="1200" dirty="0"/>
              <a:t>Q20. What is your gender? </a:t>
            </a:r>
            <a:r>
              <a:rPr lang="en-GB" sz="1200" dirty="0"/>
              <a:t>[Base n=702]</a:t>
            </a:r>
          </a:p>
          <a:p>
            <a:r>
              <a:rPr lang="en-US" sz="1200" dirty="0"/>
              <a:t>Q10. How satisfied are you with the level of support you received from the medical team? [</a:t>
            </a:r>
            <a:r>
              <a:rPr lang="en-GB" sz="1200" dirty="0"/>
              <a:t>Base n=702]</a:t>
            </a:r>
            <a:r>
              <a:rPr lang="en-US" sz="1200" dirty="0"/>
              <a:t> </a:t>
            </a:r>
            <a:endParaRPr lang="en-GB" sz="1200" dirty="0"/>
          </a:p>
        </p:txBody>
      </p:sp>
      <p:graphicFrame>
        <p:nvGraphicFramePr>
          <p:cNvPr id="7" name="Chart 6">
            <a:extLst>
              <a:ext uri="{FF2B5EF4-FFF2-40B4-BE49-F238E27FC236}">
                <a16:creationId xmlns:a16="http://schemas.microsoft.com/office/drawing/2014/main" id="{2E7CB5DD-CD2F-6C76-A33E-F70D1530C752}"/>
              </a:ext>
            </a:extLst>
          </p:cNvPr>
          <p:cNvGraphicFramePr/>
          <p:nvPr>
            <p:extLst>
              <p:ext uri="{D42A27DB-BD31-4B8C-83A1-F6EECF244321}">
                <p14:modId xmlns:p14="http://schemas.microsoft.com/office/powerpoint/2010/main" val="2638761342"/>
              </p:ext>
            </p:extLst>
          </p:nvPr>
        </p:nvGraphicFramePr>
        <p:xfrm>
          <a:off x="863251" y="1820809"/>
          <a:ext cx="9344891" cy="444764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F022C282-9203-D629-7B37-CF17B01E0636}"/>
              </a:ext>
            </a:extLst>
          </p:cNvPr>
          <p:cNvSpPr txBox="1"/>
          <p:nvPr/>
        </p:nvSpPr>
        <p:spPr>
          <a:xfrm>
            <a:off x="9185564" y="746255"/>
            <a:ext cx="3006436" cy="2031325"/>
          </a:xfrm>
          <a:prstGeom prst="rect">
            <a:avLst/>
          </a:prstGeom>
          <a:solidFill>
            <a:schemeClr val="bg2"/>
          </a:solidFill>
        </p:spPr>
        <p:txBody>
          <a:bodyPr wrap="square" rtlCol="0">
            <a:spAutoFit/>
          </a:bodyPr>
          <a:lstStyle/>
          <a:p>
            <a:r>
              <a:rPr lang="en-GB" dirty="0">
                <a:solidFill>
                  <a:srgbClr val="CB0592"/>
                </a:solidFill>
              </a:rPr>
              <a:t>Gender differences persist across all types of medical support with women scoring lower satisfaction scores except for their interaction with their GP, which is scored low by both men and women </a:t>
            </a:r>
          </a:p>
        </p:txBody>
      </p:sp>
      <p:pic>
        <p:nvPicPr>
          <p:cNvPr id="10" name="Picture 9">
            <a:extLst>
              <a:ext uri="{FF2B5EF4-FFF2-40B4-BE49-F238E27FC236}">
                <a16:creationId xmlns:a16="http://schemas.microsoft.com/office/drawing/2014/main" id="{B26F40CA-7A0E-DDF0-62B0-1ACA9B8BAB2A}"/>
              </a:ext>
            </a:extLst>
          </p:cNvPr>
          <p:cNvPicPr>
            <a:picLocks noChangeAspect="1"/>
          </p:cNvPicPr>
          <p:nvPr/>
        </p:nvPicPr>
        <p:blipFill>
          <a:blip r:embed="rId3"/>
          <a:stretch>
            <a:fillRect/>
          </a:stretch>
        </p:blipFill>
        <p:spPr>
          <a:xfrm>
            <a:off x="114075" y="123865"/>
            <a:ext cx="2066416" cy="464517"/>
          </a:xfrm>
          <a:prstGeom prst="rect">
            <a:avLst/>
          </a:prstGeom>
        </p:spPr>
      </p:pic>
    </p:spTree>
    <p:extLst>
      <p:ext uri="{BB962C8B-B14F-4D97-AF65-F5344CB8AC3E}">
        <p14:creationId xmlns:p14="http://schemas.microsoft.com/office/powerpoint/2010/main" val="2200436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Treatments and trials</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581914"/>
            <a:ext cx="12192000" cy="276999"/>
          </a:xfrm>
          <a:prstGeom prst="rect">
            <a:avLst/>
          </a:prstGeom>
          <a:solidFill>
            <a:schemeClr val="bg2"/>
          </a:solidFill>
        </p:spPr>
        <p:txBody>
          <a:bodyPr wrap="square" rtlCol="0">
            <a:spAutoFit/>
          </a:bodyPr>
          <a:lstStyle/>
          <a:p>
            <a:r>
              <a:rPr lang="en-US" sz="1200" dirty="0"/>
              <a:t>Q11a. Please indicate all the treatments you have/ your partner has/ the person you care for has/ your friend has had. [</a:t>
            </a:r>
            <a:r>
              <a:rPr lang="en-GB" sz="1200" dirty="0"/>
              <a:t>Base n=702]</a:t>
            </a:r>
            <a:r>
              <a:rPr lang="en-US" sz="1200" dirty="0"/>
              <a:t> </a:t>
            </a:r>
          </a:p>
        </p:txBody>
      </p:sp>
      <p:pic>
        <p:nvPicPr>
          <p:cNvPr id="7" name="Picture 6">
            <a:extLst>
              <a:ext uri="{FF2B5EF4-FFF2-40B4-BE49-F238E27FC236}">
                <a16:creationId xmlns:a16="http://schemas.microsoft.com/office/drawing/2014/main" id="{73D2559F-FF80-9929-B054-5687C67AD5DF}"/>
              </a:ext>
            </a:extLst>
          </p:cNvPr>
          <p:cNvPicPr>
            <a:picLocks noChangeAspect="1"/>
          </p:cNvPicPr>
          <p:nvPr/>
        </p:nvPicPr>
        <p:blipFill>
          <a:blip r:embed="rId2"/>
          <a:stretch>
            <a:fillRect/>
          </a:stretch>
        </p:blipFill>
        <p:spPr>
          <a:xfrm>
            <a:off x="114075" y="123865"/>
            <a:ext cx="2066416" cy="464517"/>
          </a:xfrm>
          <a:prstGeom prst="rect">
            <a:avLst/>
          </a:prstGeom>
        </p:spPr>
      </p:pic>
      <p:graphicFrame>
        <p:nvGraphicFramePr>
          <p:cNvPr id="8" name="Chart 7">
            <a:extLst>
              <a:ext uri="{FF2B5EF4-FFF2-40B4-BE49-F238E27FC236}">
                <a16:creationId xmlns:a16="http://schemas.microsoft.com/office/drawing/2014/main" id="{A5F7DBE9-AF20-AA8B-1905-5F72E540FAAE}"/>
              </a:ext>
            </a:extLst>
          </p:cNvPr>
          <p:cNvGraphicFramePr/>
          <p:nvPr>
            <p:extLst>
              <p:ext uri="{D42A27DB-BD31-4B8C-83A1-F6EECF244321}">
                <p14:modId xmlns:p14="http://schemas.microsoft.com/office/powerpoint/2010/main" val="644841780"/>
              </p:ext>
            </p:extLst>
          </p:nvPr>
        </p:nvGraphicFramePr>
        <p:xfrm>
          <a:off x="325677" y="1496291"/>
          <a:ext cx="10146082" cy="464204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8C6D23B-D3A9-8423-1E96-A25192402FA1}"/>
              </a:ext>
            </a:extLst>
          </p:cNvPr>
          <p:cNvSpPr txBox="1"/>
          <p:nvPr/>
        </p:nvSpPr>
        <p:spPr>
          <a:xfrm>
            <a:off x="9171709" y="760110"/>
            <a:ext cx="3006436" cy="1477328"/>
          </a:xfrm>
          <a:prstGeom prst="rect">
            <a:avLst/>
          </a:prstGeom>
          <a:solidFill>
            <a:schemeClr val="bg2"/>
          </a:solidFill>
        </p:spPr>
        <p:txBody>
          <a:bodyPr wrap="square" rtlCol="0">
            <a:spAutoFit/>
          </a:bodyPr>
          <a:lstStyle/>
          <a:p>
            <a:r>
              <a:rPr lang="en-GB" dirty="0">
                <a:solidFill>
                  <a:srgbClr val="CB0592"/>
                </a:solidFill>
              </a:rPr>
              <a:t>The most frequently received treatment was FCR which 16% of respondents received. Only 3% of respondents have been on a trial </a:t>
            </a:r>
          </a:p>
        </p:txBody>
      </p:sp>
    </p:spTree>
    <p:extLst>
      <p:ext uri="{BB962C8B-B14F-4D97-AF65-F5344CB8AC3E}">
        <p14:creationId xmlns:p14="http://schemas.microsoft.com/office/powerpoint/2010/main" val="1008610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Treatments (8 most frequently prescribed)</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419076"/>
            <a:ext cx="12192000" cy="461665"/>
          </a:xfrm>
          <a:prstGeom prst="rect">
            <a:avLst/>
          </a:prstGeom>
          <a:solidFill>
            <a:schemeClr val="bg2"/>
          </a:solidFill>
        </p:spPr>
        <p:txBody>
          <a:bodyPr wrap="square" rtlCol="0">
            <a:spAutoFit/>
          </a:bodyPr>
          <a:lstStyle/>
          <a:p>
            <a:r>
              <a:rPr lang="en-US" sz="1200" dirty="0"/>
              <a:t>Q11a. Please indicate all the treatments you have/ your partner has/ the person you care for has/ your friend has had. [</a:t>
            </a:r>
            <a:r>
              <a:rPr lang="en-GB" sz="1200" dirty="0"/>
              <a:t>Base n=702]</a:t>
            </a:r>
            <a:r>
              <a:rPr lang="en-US" sz="1200" dirty="0"/>
              <a:t> </a:t>
            </a:r>
          </a:p>
          <a:p>
            <a:r>
              <a:rPr lang="en-US" sz="1200" dirty="0"/>
              <a:t>Q11b. And in what year/s did you/ your partner/ the person you care for/ your close friend start the treatment/s? </a:t>
            </a:r>
            <a:endParaRPr lang="en-GB" sz="1200" dirty="0"/>
          </a:p>
        </p:txBody>
      </p:sp>
      <p:pic>
        <p:nvPicPr>
          <p:cNvPr id="7" name="Picture 6">
            <a:extLst>
              <a:ext uri="{FF2B5EF4-FFF2-40B4-BE49-F238E27FC236}">
                <a16:creationId xmlns:a16="http://schemas.microsoft.com/office/drawing/2014/main" id="{73D2559F-FF80-9929-B054-5687C67AD5DF}"/>
              </a:ext>
            </a:extLst>
          </p:cNvPr>
          <p:cNvPicPr>
            <a:picLocks noChangeAspect="1"/>
          </p:cNvPicPr>
          <p:nvPr/>
        </p:nvPicPr>
        <p:blipFill>
          <a:blip r:embed="rId2"/>
          <a:stretch>
            <a:fillRect/>
          </a:stretch>
        </p:blipFill>
        <p:spPr>
          <a:xfrm>
            <a:off x="114075" y="123865"/>
            <a:ext cx="2066416" cy="464517"/>
          </a:xfrm>
          <a:prstGeom prst="rect">
            <a:avLst/>
          </a:prstGeom>
        </p:spPr>
      </p:pic>
      <p:sp>
        <p:nvSpPr>
          <p:cNvPr id="9" name="TextBox 8">
            <a:extLst>
              <a:ext uri="{FF2B5EF4-FFF2-40B4-BE49-F238E27FC236}">
                <a16:creationId xmlns:a16="http://schemas.microsoft.com/office/drawing/2014/main" id="{68C6D23B-D3A9-8423-1E96-A25192402FA1}"/>
              </a:ext>
            </a:extLst>
          </p:cNvPr>
          <p:cNvSpPr txBox="1"/>
          <p:nvPr/>
        </p:nvSpPr>
        <p:spPr>
          <a:xfrm>
            <a:off x="8540685" y="1353726"/>
            <a:ext cx="3651315" cy="923330"/>
          </a:xfrm>
          <a:prstGeom prst="rect">
            <a:avLst/>
          </a:prstGeom>
          <a:solidFill>
            <a:schemeClr val="bg2"/>
          </a:solidFill>
        </p:spPr>
        <p:txBody>
          <a:bodyPr wrap="square" rtlCol="0">
            <a:spAutoFit/>
          </a:bodyPr>
          <a:lstStyle/>
          <a:p>
            <a:r>
              <a:rPr lang="en-GB" dirty="0">
                <a:solidFill>
                  <a:srgbClr val="CB0592"/>
                </a:solidFill>
              </a:rPr>
              <a:t>The most commonly prescribed regimens currently are </a:t>
            </a:r>
            <a:r>
              <a:rPr lang="en-GB" dirty="0" err="1">
                <a:solidFill>
                  <a:srgbClr val="CB0592"/>
                </a:solidFill>
              </a:rPr>
              <a:t>Venetoclax</a:t>
            </a:r>
            <a:r>
              <a:rPr lang="en-GB" dirty="0">
                <a:solidFill>
                  <a:srgbClr val="CB0592"/>
                </a:solidFill>
              </a:rPr>
              <a:t> and </a:t>
            </a:r>
            <a:r>
              <a:rPr lang="en-GB" dirty="0" err="1">
                <a:solidFill>
                  <a:srgbClr val="CB0592"/>
                </a:solidFill>
              </a:rPr>
              <a:t>Obinutuzimab</a:t>
            </a:r>
            <a:r>
              <a:rPr lang="en-GB" dirty="0">
                <a:solidFill>
                  <a:srgbClr val="CB0592"/>
                </a:solidFill>
              </a:rPr>
              <a:t> and Acalabrutinib </a:t>
            </a:r>
          </a:p>
        </p:txBody>
      </p:sp>
      <p:graphicFrame>
        <p:nvGraphicFramePr>
          <p:cNvPr id="10" name="Chart 9">
            <a:extLst>
              <a:ext uri="{FF2B5EF4-FFF2-40B4-BE49-F238E27FC236}">
                <a16:creationId xmlns:a16="http://schemas.microsoft.com/office/drawing/2014/main" id="{5F357776-A36D-1B9C-F6CF-51C3987BF81D}"/>
              </a:ext>
            </a:extLst>
          </p:cNvPr>
          <p:cNvGraphicFramePr>
            <a:graphicFrameLocks/>
          </p:cNvGraphicFramePr>
          <p:nvPr>
            <p:extLst>
              <p:ext uri="{D42A27DB-BD31-4B8C-83A1-F6EECF244321}">
                <p14:modId xmlns:p14="http://schemas.microsoft.com/office/powerpoint/2010/main" val="3560997795"/>
              </p:ext>
            </p:extLst>
          </p:nvPr>
        </p:nvGraphicFramePr>
        <p:xfrm>
          <a:off x="562626" y="1988509"/>
          <a:ext cx="10685747" cy="4110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8938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How well informed about treatment </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581001"/>
            <a:ext cx="12192000" cy="276999"/>
          </a:xfrm>
          <a:prstGeom prst="rect">
            <a:avLst/>
          </a:prstGeom>
          <a:solidFill>
            <a:schemeClr val="bg2"/>
          </a:solidFill>
        </p:spPr>
        <p:txBody>
          <a:bodyPr wrap="square" rtlCol="0">
            <a:spAutoFit/>
          </a:bodyPr>
          <a:lstStyle/>
          <a:p>
            <a:r>
              <a:rPr lang="en-US" sz="1200" dirty="0"/>
              <a:t>Q12. Did / do you feel well enough informed about treatment for CLL/SLL?  [</a:t>
            </a:r>
            <a:r>
              <a:rPr lang="en-GB" sz="1200" dirty="0"/>
              <a:t>Base n=702]</a:t>
            </a:r>
            <a:r>
              <a:rPr lang="en-US" sz="1200" dirty="0"/>
              <a:t> </a:t>
            </a:r>
            <a:endParaRPr lang="en-GB" sz="1200" dirty="0"/>
          </a:p>
        </p:txBody>
      </p:sp>
      <p:graphicFrame>
        <p:nvGraphicFramePr>
          <p:cNvPr id="7" name="Chart 6">
            <a:extLst>
              <a:ext uri="{FF2B5EF4-FFF2-40B4-BE49-F238E27FC236}">
                <a16:creationId xmlns:a16="http://schemas.microsoft.com/office/drawing/2014/main" id="{BF0986BA-A048-71CE-E918-F0B9B5FEBEC7}"/>
              </a:ext>
            </a:extLst>
          </p:cNvPr>
          <p:cNvGraphicFramePr/>
          <p:nvPr>
            <p:extLst>
              <p:ext uri="{D42A27DB-BD31-4B8C-83A1-F6EECF244321}">
                <p14:modId xmlns:p14="http://schemas.microsoft.com/office/powerpoint/2010/main" val="2267830064"/>
              </p:ext>
            </p:extLst>
          </p:nvPr>
        </p:nvGraphicFramePr>
        <p:xfrm>
          <a:off x="561286" y="2036496"/>
          <a:ext cx="7804727" cy="419869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BB426285-3C0D-9A0F-D9E1-CA53A50E032E}"/>
              </a:ext>
            </a:extLst>
          </p:cNvPr>
          <p:cNvSpPr txBox="1"/>
          <p:nvPr/>
        </p:nvSpPr>
        <p:spPr>
          <a:xfrm>
            <a:off x="8184231" y="1713330"/>
            <a:ext cx="4007769" cy="2308324"/>
          </a:xfrm>
          <a:prstGeom prst="rect">
            <a:avLst/>
          </a:prstGeom>
          <a:solidFill>
            <a:schemeClr val="bg2"/>
          </a:solidFill>
        </p:spPr>
        <p:txBody>
          <a:bodyPr wrap="square" rtlCol="0">
            <a:spAutoFit/>
          </a:bodyPr>
          <a:lstStyle/>
          <a:p>
            <a:r>
              <a:rPr lang="en-GB" dirty="0">
                <a:solidFill>
                  <a:srgbClr val="CB0592"/>
                </a:solidFill>
              </a:rPr>
              <a:t>Respondents on Active Monitoring feel significantly less well informed about treatment, which perhaps is not surprising. However, it would be helpful to know if they would like to know more at this stage i.e. is this an unmet need, or are people content to wait until they need treatment </a:t>
            </a:r>
          </a:p>
        </p:txBody>
      </p:sp>
      <p:pic>
        <p:nvPicPr>
          <p:cNvPr id="10" name="Picture 9">
            <a:extLst>
              <a:ext uri="{FF2B5EF4-FFF2-40B4-BE49-F238E27FC236}">
                <a16:creationId xmlns:a16="http://schemas.microsoft.com/office/drawing/2014/main" id="{1BC131E5-BCB5-9732-A911-A06D321CB786}"/>
              </a:ext>
            </a:extLst>
          </p:cNvPr>
          <p:cNvPicPr>
            <a:picLocks noChangeAspect="1"/>
          </p:cNvPicPr>
          <p:nvPr/>
        </p:nvPicPr>
        <p:blipFill>
          <a:blip r:embed="rId3"/>
          <a:stretch>
            <a:fillRect/>
          </a:stretch>
        </p:blipFill>
        <p:spPr>
          <a:xfrm>
            <a:off x="114075" y="123865"/>
            <a:ext cx="2066416" cy="464517"/>
          </a:xfrm>
          <a:prstGeom prst="rect">
            <a:avLst/>
          </a:prstGeom>
        </p:spPr>
      </p:pic>
      <p:sp>
        <p:nvSpPr>
          <p:cNvPr id="2" name="Star: 5 Points 1">
            <a:extLst>
              <a:ext uri="{FF2B5EF4-FFF2-40B4-BE49-F238E27FC236}">
                <a16:creationId xmlns:a16="http://schemas.microsoft.com/office/drawing/2014/main" id="{D9B3671F-54C6-FB5A-6F58-5F2F5C9CA166}"/>
              </a:ext>
            </a:extLst>
          </p:cNvPr>
          <p:cNvSpPr/>
          <p:nvPr/>
        </p:nvSpPr>
        <p:spPr>
          <a:xfrm>
            <a:off x="6421644" y="3048804"/>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386236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How well informed about treatment </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228898"/>
            <a:ext cx="12192000" cy="646331"/>
          </a:xfrm>
          <a:prstGeom prst="rect">
            <a:avLst/>
          </a:prstGeom>
          <a:solidFill>
            <a:schemeClr val="bg2"/>
          </a:solidFill>
        </p:spPr>
        <p:txBody>
          <a:bodyPr wrap="square" rtlCol="0">
            <a:spAutoFit/>
          </a:bodyPr>
          <a:lstStyle/>
          <a:p>
            <a:r>
              <a:rPr lang="en-US" sz="1200" dirty="0"/>
              <a:t>Q20. What is your gender? </a:t>
            </a:r>
            <a:r>
              <a:rPr lang="en-GB" sz="1200" dirty="0"/>
              <a:t>[Base n=702]</a:t>
            </a:r>
          </a:p>
          <a:p>
            <a:r>
              <a:rPr lang="en-US" sz="1200" dirty="0"/>
              <a:t>Q19. Into which of the following age groups do you fall? </a:t>
            </a:r>
            <a:r>
              <a:rPr lang="en-GB" sz="1200" dirty="0"/>
              <a:t>[Base n=702]</a:t>
            </a:r>
          </a:p>
          <a:p>
            <a:r>
              <a:rPr lang="en-US" sz="1200" dirty="0"/>
              <a:t>Q12. Did / do you feel well enough informed about treatment for CLL/SLL?  [</a:t>
            </a:r>
            <a:r>
              <a:rPr lang="en-GB" sz="1200" dirty="0"/>
              <a:t>Base n=702]</a:t>
            </a:r>
            <a:r>
              <a:rPr lang="en-US" sz="1200" dirty="0"/>
              <a:t> </a:t>
            </a:r>
            <a:endParaRPr lang="en-GB" sz="1200" dirty="0"/>
          </a:p>
        </p:txBody>
      </p:sp>
      <p:graphicFrame>
        <p:nvGraphicFramePr>
          <p:cNvPr id="7" name="Chart 6">
            <a:extLst>
              <a:ext uri="{FF2B5EF4-FFF2-40B4-BE49-F238E27FC236}">
                <a16:creationId xmlns:a16="http://schemas.microsoft.com/office/drawing/2014/main" id="{BF0986BA-A048-71CE-E918-F0B9B5FEBEC7}"/>
              </a:ext>
            </a:extLst>
          </p:cNvPr>
          <p:cNvGraphicFramePr/>
          <p:nvPr>
            <p:extLst>
              <p:ext uri="{D42A27DB-BD31-4B8C-83A1-F6EECF244321}">
                <p14:modId xmlns:p14="http://schemas.microsoft.com/office/powerpoint/2010/main" val="2172966181"/>
              </p:ext>
            </p:extLst>
          </p:nvPr>
        </p:nvGraphicFramePr>
        <p:xfrm>
          <a:off x="873014" y="2679928"/>
          <a:ext cx="4661878" cy="335484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BB426285-3C0D-9A0F-D9E1-CA53A50E032E}"/>
              </a:ext>
            </a:extLst>
          </p:cNvPr>
          <p:cNvSpPr txBox="1"/>
          <p:nvPr/>
        </p:nvSpPr>
        <p:spPr>
          <a:xfrm>
            <a:off x="5731727" y="1628556"/>
            <a:ext cx="6460274" cy="646331"/>
          </a:xfrm>
          <a:prstGeom prst="rect">
            <a:avLst/>
          </a:prstGeom>
          <a:solidFill>
            <a:schemeClr val="bg2"/>
          </a:solidFill>
        </p:spPr>
        <p:txBody>
          <a:bodyPr wrap="square" rtlCol="0">
            <a:spAutoFit/>
          </a:bodyPr>
          <a:lstStyle/>
          <a:p>
            <a:r>
              <a:rPr lang="en-GB" dirty="0">
                <a:solidFill>
                  <a:srgbClr val="CB0592"/>
                </a:solidFill>
              </a:rPr>
              <a:t>Women rated themselves as feeling significantly less well informed than men did; the least well informed age group was 51-60 </a:t>
            </a:r>
          </a:p>
        </p:txBody>
      </p:sp>
      <p:pic>
        <p:nvPicPr>
          <p:cNvPr id="10" name="Picture 9">
            <a:extLst>
              <a:ext uri="{FF2B5EF4-FFF2-40B4-BE49-F238E27FC236}">
                <a16:creationId xmlns:a16="http://schemas.microsoft.com/office/drawing/2014/main" id="{1BC131E5-BCB5-9732-A911-A06D321CB786}"/>
              </a:ext>
            </a:extLst>
          </p:cNvPr>
          <p:cNvPicPr>
            <a:picLocks noChangeAspect="1"/>
          </p:cNvPicPr>
          <p:nvPr/>
        </p:nvPicPr>
        <p:blipFill>
          <a:blip r:embed="rId3"/>
          <a:stretch>
            <a:fillRect/>
          </a:stretch>
        </p:blipFill>
        <p:spPr>
          <a:xfrm>
            <a:off x="114075" y="123865"/>
            <a:ext cx="2066416" cy="464517"/>
          </a:xfrm>
          <a:prstGeom prst="rect">
            <a:avLst/>
          </a:prstGeom>
        </p:spPr>
      </p:pic>
      <p:sp>
        <p:nvSpPr>
          <p:cNvPr id="2" name="Star: 5 Points 1">
            <a:extLst>
              <a:ext uri="{FF2B5EF4-FFF2-40B4-BE49-F238E27FC236}">
                <a16:creationId xmlns:a16="http://schemas.microsoft.com/office/drawing/2014/main" id="{D9B3671F-54C6-FB5A-6F58-5F2F5C9CA166}"/>
              </a:ext>
            </a:extLst>
          </p:cNvPr>
          <p:cNvSpPr/>
          <p:nvPr/>
        </p:nvSpPr>
        <p:spPr>
          <a:xfrm>
            <a:off x="4350631" y="4199998"/>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5" name="Chart 4">
            <a:extLst>
              <a:ext uri="{FF2B5EF4-FFF2-40B4-BE49-F238E27FC236}">
                <a16:creationId xmlns:a16="http://schemas.microsoft.com/office/drawing/2014/main" id="{08BFD159-B316-3E7F-0C70-2D6138074BE9}"/>
              </a:ext>
            </a:extLst>
          </p:cNvPr>
          <p:cNvGraphicFramePr/>
          <p:nvPr>
            <p:extLst>
              <p:ext uri="{D42A27DB-BD31-4B8C-83A1-F6EECF244321}">
                <p14:modId xmlns:p14="http://schemas.microsoft.com/office/powerpoint/2010/main" val="3569415185"/>
              </p:ext>
            </p:extLst>
          </p:nvPr>
        </p:nvGraphicFramePr>
        <p:xfrm>
          <a:off x="6407905" y="2727622"/>
          <a:ext cx="4661878" cy="33548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011473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B3D9487-4C86-018E-51AB-9329B8AD26F0}"/>
              </a:ext>
            </a:extLst>
          </p:cNvPr>
          <p:cNvSpPr/>
          <p:nvPr/>
        </p:nvSpPr>
        <p:spPr>
          <a:xfrm>
            <a:off x="9372" y="1435324"/>
            <a:ext cx="2552629" cy="5013111"/>
          </a:xfrm>
          <a:prstGeom prst="rect">
            <a:avLst/>
          </a:prstGeom>
          <a:solidFill>
            <a:schemeClr val="accent1">
              <a:lumMod val="60000"/>
              <a:lumOff val="40000"/>
              <a:alpha val="10196"/>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CB0592"/>
                </a:solidFill>
              </a:rPr>
              <a:t>Mean score for how informed respondents feel about vaccinations</a:t>
            </a:r>
          </a:p>
          <a:p>
            <a:pPr algn="ctr"/>
            <a:endParaRPr lang="en-GB" dirty="0">
              <a:solidFill>
                <a:srgbClr val="CB0592"/>
              </a:solidFill>
            </a:endParaRPr>
          </a:p>
          <a:p>
            <a:pPr algn="ctr"/>
            <a:endParaRPr lang="en-GB" dirty="0">
              <a:solidFill>
                <a:srgbClr val="CB0592"/>
              </a:solidFill>
            </a:endParaRPr>
          </a:p>
          <a:p>
            <a:pPr algn="ctr"/>
            <a:endParaRPr lang="en-GB" dirty="0">
              <a:solidFill>
                <a:srgbClr val="CB0592"/>
              </a:solidFill>
            </a:endParaRPr>
          </a:p>
          <a:p>
            <a:pPr algn="ctr"/>
            <a:endParaRPr lang="en-GB" dirty="0">
              <a:solidFill>
                <a:srgbClr val="CB0592"/>
              </a:solidFill>
            </a:endParaRPr>
          </a:p>
          <a:p>
            <a:pPr algn="ctr"/>
            <a:endParaRPr lang="en-GB" dirty="0">
              <a:solidFill>
                <a:srgbClr val="CB0592"/>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normAutofit/>
          </a:bodyPr>
          <a:lstStyle/>
          <a:p>
            <a:r>
              <a:rPr lang="en-US" dirty="0"/>
              <a:t>Vaccinations</a:t>
            </a:r>
            <a:br>
              <a:rPr lang="en-US" dirty="0"/>
            </a:br>
            <a:endParaRPr lang="en-GB" dirty="0"/>
          </a:p>
        </p:txBody>
      </p:sp>
      <p:sp>
        <p:nvSpPr>
          <p:cNvPr id="4" name="TextBox 3">
            <a:extLst>
              <a:ext uri="{FF2B5EF4-FFF2-40B4-BE49-F238E27FC236}">
                <a16:creationId xmlns:a16="http://schemas.microsoft.com/office/drawing/2014/main" id="{771D588D-1106-8106-3E48-026CDCE9812A}"/>
              </a:ext>
            </a:extLst>
          </p:cNvPr>
          <p:cNvSpPr txBox="1"/>
          <p:nvPr/>
        </p:nvSpPr>
        <p:spPr>
          <a:xfrm>
            <a:off x="0" y="6448435"/>
            <a:ext cx="12192000" cy="646331"/>
          </a:xfrm>
          <a:prstGeom prst="rect">
            <a:avLst/>
          </a:prstGeom>
          <a:solidFill>
            <a:schemeClr val="bg2"/>
          </a:solidFill>
        </p:spPr>
        <p:txBody>
          <a:bodyPr wrap="square" rtlCol="0">
            <a:spAutoFit/>
          </a:bodyPr>
          <a:lstStyle/>
          <a:p>
            <a:r>
              <a:rPr lang="en-US" sz="1200" dirty="0"/>
              <a:t>Q13. Which vaccinations have been received? . [</a:t>
            </a:r>
            <a:r>
              <a:rPr lang="en-GB" sz="1200" dirty="0"/>
              <a:t>Base n=702]</a:t>
            </a:r>
            <a:r>
              <a:rPr lang="en-US" sz="1200" dirty="0"/>
              <a:t> </a:t>
            </a:r>
          </a:p>
          <a:p>
            <a:r>
              <a:rPr lang="en-US" sz="1200" dirty="0"/>
              <a:t>Q14. How well informed do you feel about which vaccines are important for CLL/SLL patients? [</a:t>
            </a:r>
            <a:r>
              <a:rPr lang="en-GB" sz="1200" dirty="0"/>
              <a:t>Base n=702]</a:t>
            </a:r>
            <a:r>
              <a:rPr lang="en-US" sz="1200" dirty="0"/>
              <a:t> </a:t>
            </a:r>
          </a:p>
          <a:p>
            <a:r>
              <a:rPr lang="en-US" sz="1200" dirty="0"/>
              <a:t>Q15. How safe / protected do you feel since having the Covid vaccine? [</a:t>
            </a:r>
            <a:r>
              <a:rPr lang="en-GB" sz="1200" dirty="0"/>
              <a:t>Base n=702]</a:t>
            </a:r>
            <a:r>
              <a:rPr lang="en-US" sz="1200" dirty="0"/>
              <a:t> </a:t>
            </a:r>
            <a:endParaRPr lang="en-GB" sz="1200" dirty="0"/>
          </a:p>
        </p:txBody>
      </p:sp>
      <p:graphicFrame>
        <p:nvGraphicFramePr>
          <p:cNvPr id="7" name="Chart 6">
            <a:extLst>
              <a:ext uri="{FF2B5EF4-FFF2-40B4-BE49-F238E27FC236}">
                <a16:creationId xmlns:a16="http://schemas.microsoft.com/office/drawing/2014/main" id="{695F4F9E-2735-BB5F-E33C-BE1DA9EC21F5}"/>
              </a:ext>
            </a:extLst>
          </p:cNvPr>
          <p:cNvGraphicFramePr/>
          <p:nvPr>
            <p:extLst>
              <p:ext uri="{D42A27DB-BD31-4B8C-83A1-F6EECF244321}">
                <p14:modId xmlns:p14="http://schemas.microsoft.com/office/powerpoint/2010/main" val="3006383888"/>
              </p:ext>
            </p:extLst>
          </p:nvPr>
        </p:nvGraphicFramePr>
        <p:xfrm>
          <a:off x="2794000" y="1745570"/>
          <a:ext cx="7497905" cy="444764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3BC4962A-ECFB-780E-ABB2-4C955E0B87A3}"/>
              </a:ext>
            </a:extLst>
          </p:cNvPr>
          <p:cNvSpPr txBox="1"/>
          <p:nvPr/>
        </p:nvSpPr>
        <p:spPr>
          <a:xfrm>
            <a:off x="7422078" y="588382"/>
            <a:ext cx="4769922" cy="1200329"/>
          </a:xfrm>
          <a:prstGeom prst="rect">
            <a:avLst/>
          </a:prstGeom>
          <a:solidFill>
            <a:schemeClr val="bg2"/>
          </a:solidFill>
        </p:spPr>
        <p:txBody>
          <a:bodyPr wrap="square" rtlCol="0">
            <a:spAutoFit/>
          </a:bodyPr>
          <a:lstStyle/>
          <a:p>
            <a:r>
              <a:rPr lang="en-GB" dirty="0">
                <a:solidFill>
                  <a:srgbClr val="CB0592"/>
                </a:solidFill>
              </a:rPr>
              <a:t>Virtually all respondents had received 3 Covid vaccines, and most had had the booster, yet they only scored 5.7/10 on average when asked to rate how safe they feel since having them</a:t>
            </a:r>
          </a:p>
        </p:txBody>
      </p:sp>
      <p:pic>
        <p:nvPicPr>
          <p:cNvPr id="6150" name="Picture 6" descr="Curatia | Enterprise">
            <a:extLst>
              <a:ext uri="{FF2B5EF4-FFF2-40B4-BE49-F238E27FC236}">
                <a16:creationId xmlns:a16="http://schemas.microsoft.com/office/drawing/2014/main" id="{8CE0CDC5-923C-5609-1553-AE50E78BF5C8}"/>
              </a:ext>
            </a:extLst>
          </p:cNvPr>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1987" y="311105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E3B6F03F-B17C-2392-3A10-21062F0B0C2B}"/>
              </a:ext>
            </a:extLst>
          </p:cNvPr>
          <p:cNvPicPr>
            <a:picLocks noChangeAspect="1"/>
          </p:cNvPicPr>
          <p:nvPr/>
        </p:nvPicPr>
        <p:blipFill>
          <a:blip r:embed="rId4"/>
          <a:stretch>
            <a:fillRect/>
          </a:stretch>
        </p:blipFill>
        <p:spPr>
          <a:xfrm>
            <a:off x="114075" y="123865"/>
            <a:ext cx="2066416" cy="464517"/>
          </a:xfrm>
          <a:prstGeom prst="rect">
            <a:avLst/>
          </a:prstGeom>
        </p:spPr>
      </p:pic>
    </p:spTree>
    <p:extLst>
      <p:ext uri="{BB962C8B-B14F-4D97-AF65-F5344CB8AC3E}">
        <p14:creationId xmlns:p14="http://schemas.microsoft.com/office/powerpoint/2010/main" val="845573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a:xfrm>
            <a:off x="838199" y="365125"/>
            <a:ext cx="11060723" cy="1325563"/>
          </a:xfrm>
        </p:spPr>
        <p:txBody>
          <a:bodyPr>
            <a:normAutofit/>
          </a:bodyPr>
          <a:lstStyle/>
          <a:p>
            <a:r>
              <a:rPr lang="en-GB" dirty="0"/>
              <a:t>Experience of having Covid </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303901"/>
            <a:ext cx="12192000" cy="646331"/>
          </a:xfrm>
          <a:prstGeom prst="rect">
            <a:avLst/>
          </a:prstGeom>
          <a:solidFill>
            <a:schemeClr val="bg2"/>
          </a:solidFill>
        </p:spPr>
        <p:txBody>
          <a:bodyPr wrap="square" rtlCol="0">
            <a:spAutoFit/>
          </a:bodyPr>
          <a:lstStyle/>
          <a:p>
            <a:r>
              <a:rPr lang="en-US" sz="1200" dirty="0"/>
              <a:t>Q16. Have you had COVID-19? [</a:t>
            </a:r>
            <a:r>
              <a:rPr lang="en-GB" sz="1200" dirty="0"/>
              <a:t>Base n=702]</a:t>
            </a:r>
            <a:r>
              <a:rPr lang="en-US" sz="1200" dirty="0"/>
              <a:t> </a:t>
            </a:r>
          </a:p>
          <a:p>
            <a:r>
              <a:rPr lang="en-US" sz="1200" dirty="0"/>
              <a:t>Q16a. Have you any ongoing symptoms? (Base, if have had Covid, n=209)</a:t>
            </a:r>
          </a:p>
          <a:p>
            <a:r>
              <a:rPr lang="en-US" sz="1200" dirty="0"/>
              <a:t>Q16b. How satisfied were you with the steps you were able to take to protect your family member with CLL/SLL from COVID? Base: Those who are a Partner and have ongoing symptoms, n=7)</a:t>
            </a:r>
            <a:endParaRPr lang="en-GB" sz="1200" dirty="0"/>
          </a:p>
        </p:txBody>
      </p:sp>
      <p:graphicFrame>
        <p:nvGraphicFramePr>
          <p:cNvPr id="7" name="Chart 6">
            <a:extLst>
              <a:ext uri="{FF2B5EF4-FFF2-40B4-BE49-F238E27FC236}">
                <a16:creationId xmlns:a16="http://schemas.microsoft.com/office/drawing/2014/main" id="{29B8872E-0335-3F72-1191-DAC5BFE23565}"/>
              </a:ext>
            </a:extLst>
          </p:cNvPr>
          <p:cNvGraphicFramePr/>
          <p:nvPr>
            <p:extLst>
              <p:ext uri="{D42A27DB-BD31-4B8C-83A1-F6EECF244321}">
                <p14:modId xmlns:p14="http://schemas.microsoft.com/office/powerpoint/2010/main" val="3429510134"/>
              </p:ext>
            </p:extLst>
          </p:nvPr>
        </p:nvGraphicFramePr>
        <p:xfrm>
          <a:off x="748138" y="2620653"/>
          <a:ext cx="4447309" cy="38153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BE9BBCEB-6959-DD2F-7A5F-EBAC98A02B48}"/>
              </a:ext>
            </a:extLst>
          </p:cNvPr>
          <p:cNvGraphicFramePr/>
          <p:nvPr>
            <p:extLst>
              <p:ext uri="{D42A27DB-BD31-4B8C-83A1-F6EECF244321}">
                <p14:modId xmlns:p14="http://schemas.microsoft.com/office/powerpoint/2010/main" val="3934273655"/>
              </p:ext>
            </p:extLst>
          </p:nvPr>
        </p:nvGraphicFramePr>
        <p:xfrm>
          <a:off x="5624945" y="2579089"/>
          <a:ext cx="4447309" cy="3815304"/>
        </p:xfrm>
        <a:graphic>
          <a:graphicData uri="http://schemas.openxmlformats.org/drawingml/2006/chart">
            <c:chart xmlns:c="http://schemas.openxmlformats.org/drawingml/2006/chart" xmlns:r="http://schemas.openxmlformats.org/officeDocument/2006/relationships" r:id="rId3"/>
          </a:graphicData>
        </a:graphic>
      </p:graphicFrame>
      <p:sp>
        <p:nvSpPr>
          <p:cNvPr id="9" name="Arrow: Right 8">
            <a:extLst>
              <a:ext uri="{FF2B5EF4-FFF2-40B4-BE49-F238E27FC236}">
                <a16:creationId xmlns:a16="http://schemas.microsoft.com/office/drawing/2014/main" id="{60B0F095-B3D1-7651-93DB-BE5A10AB2311}"/>
              </a:ext>
            </a:extLst>
          </p:cNvPr>
          <p:cNvSpPr/>
          <p:nvPr/>
        </p:nvSpPr>
        <p:spPr>
          <a:xfrm>
            <a:off x="4114800" y="3581400"/>
            <a:ext cx="2235200" cy="4846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3A8758A-DF25-0B7C-07FE-80CF319D7E68}"/>
              </a:ext>
            </a:extLst>
          </p:cNvPr>
          <p:cNvSpPr txBox="1"/>
          <p:nvPr/>
        </p:nvSpPr>
        <p:spPr>
          <a:xfrm>
            <a:off x="7135878" y="1570833"/>
            <a:ext cx="5056122" cy="646331"/>
          </a:xfrm>
          <a:prstGeom prst="rect">
            <a:avLst/>
          </a:prstGeom>
          <a:solidFill>
            <a:schemeClr val="bg2"/>
          </a:solidFill>
        </p:spPr>
        <p:txBody>
          <a:bodyPr wrap="square" rtlCol="0">
            <a:spAutoFit/>
          </a:bodyPr>
          <a:lstStyle/>
          <a:p>
            <a:r>
              <a:rPr lang="en-GB" dirty="0">
                <a:solidFill>
                  <a:srgbClr val="CB0592"/>
                </a:solidFill>
              </a:rPr>
              <a:t>Nearly a third of respondents had tested positive for Covid, and of those, 1 in 4 had ongoing symptoms</a:t>
            </a:r>
          </a:p>
        </p:txBody>
      </p:sp>
      <p:sp>
        <p:nvSpPr>
          <p:cNvPr id="6" name="Right Brace 5">
            <a:extLst>
              <a:ext uri="{FF2B5EF4-FFF2-40B4-BE49-F238E27FC236}">
                <a16:creationId xmlns:a16="http://schemas.microsoft.com/office/drawing/2014/main" id="{6D26B916-F536-0BC5-F7E9-49A42D9F937D}"/>
              </a:ext>
            </a:extLst>
          </p:cNvPr>
          <p:cNvSpPr/>
          <p:nvPr/>
        </p:nvSpPr>
        <p:spPr>
          <a:xfrm rot="19362863">
            <a:off x="3729556" y="2912914"/>
            <a:ext cx="316961" cy="16522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13" name="Picture 12">
            <a:extLst>
              <a:ext uri="{FF2B5EF4-FFF2-40B4-BE49-F238E27FC236}">
                <a16:creationId xmlns:a16="http://schemas.microsoft.com/office/drawing/2014/main" id="{1B5C8560-5F82-E9D9-BB69-039C93439CC9}"/>
              </a:ext>
            </a:extLst>
          </p:cNvPr>
          <p:cNvPicPr>
            <a:picLocks noChangeAspect="1"/>
          </p:cNvPicPr>
          <p:nvPr/>
        </p:nvPicPr>
        <p:blipFill>
          <a:blip r:embed="rId4"/>
          <a:stretch>
            <a:fillRect/>
          </a:stretch>
        </p:blipFill>
        <p:spPr>
          <a:xfrm>
            <a:off x="114075" y="123865"/>
            <a:ext cx="2066416" cy="464517"/>
          </a:xfrm>
          <a:prstGeom prst="rect">
            <a:avLst/>
          </a:prstGeom>
        </p:spPr>
      </p:pic>
    </p:spTree>
    <p:extLst>
      <p:ext uri="{BB962C8B-B14F-4D97-AF65-F5344CB8AC3E}">
        <p14:creationId xmlns:p14="http://schemas.microsoft.com/office/powerpoint/2010/main" val="972215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DB3E81-DC71-DB39-2587-E80227CBA06C}"/>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4800" kern="1200" dirty="0">
                <a:solidFill>
                  <a:schemeClr val="bg1"/>
                </a:solidFill>
                <a:latin typeface="+mj-lt"/>
                <a:ea typeface="+mj-ea"/>
                <a:cs typeface="+mj-cs"/>
              </a:rPr>
              <a:t>CLL Support </a:t>
            </a:r>
          </a:p>
        </p:txBody>
      </p:sp>
      <p:cxnSp>
        <p:nvCxnSpPr>
          <p:cNvPr id="46" name="Straight Connector 45">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180242"/>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Member of CLL Support?</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581001"/>
            <a:ext cx="12192000" cy="646331"/>
          </a:xfrm>
          <a:prstGeom prst="rect">
            <a:avLst/>
          </a:prstGeom>
          <a:solidFill>
            <a:schemeClr val="bg2"/>
          </a:solidFill>
        </p:spPr>
        <p:txBody>
          <a:bodyPr wrap="square" rtlCol="0">
            <a:spAutoFit/>
          </a:bodyPr>
          <a:lstStyle/>
          <a:p>
            <a:r>
              <a:rPr lang="en-US" sz="1200" dirty="0"/>
              <a:t>Q17. As far as you know, are you a member of CLL Support? [</a:t>
            </a:r>
            <a:r>
              <a:rPr lang="en-GB" sz="1200" dirty="0"/>
              <a:t>Base n=702]</a:t>
            </a:r>
            <a:r>
              <a:rPr lang="en-US" sz="1200" dirty="0"/>
              <a:t> </a:t>
            </a:r>
          </a:p>
          <a:p>
            <a:r>
              <a:rPr lang="en-US" sz="1200" dirty="0"/>
              <a:t>Q18a. Which of the following CLL Support services are you aware of? [</a:t>
            </a:r>
            <a:r>
              <a:rPr lang="en-GB" sz="1200" dirty="0"/>
              <a:t>Base n=702]</a:t>
            </a:r>
            <a:r>
              <a:rPr lang="en-US" sz="1200" dirty="0"/>
              <a:t> </a:t>
            </a:r>
          </a:p>
          <a:p>
            <a:r>
              <a:rPr lang="en-US" sz="1200" dirty="0"/>
              <a:t>Q18b. And which of these CLL Support services have you accessed? [Those who are aware; </a:t>
            </a:r>
            <a:r>
              <a:rPr lang="en-GB" sz="1200" dirty="0"/>
              <a:t>Base n=681]</a:t>
            </a:r>
            <a:r>
              <a:rPr lang="en-US" sz="1200" dirty="0"/>
              <a:t> </a:t>
            </a:r>
            <a:endParaRPr lang="en-GB" sz="1200" dirty="0"/>
          </a:p>
        </p:txBody>
      </p:sp>
      <p:graphicFrame>
        <p:nvGraphicFramePr>
          <p:cNvPr id="10" name="Chart 9">
            <a:extLst>
              <a:ext uri="{FF2B5EF4-FFF2-40B4-BE49-F238E27FC236}">
                <a16:creationId xmlns:a16="http://schemas.microsoft.com/office/drawing/2014/main" id="{75C80ED3-70B0-9DEE-3F62-4E27D2D91511}"/>
              </a:ext>
            </a:extLst>
          </p:cNvPr>
          <p:cNvGraphicFramePr/>
          <p:nvPr>
            <p:extLst>
              <p:ext uri="{D42A27DB-BD31-4B8C-83A1-F6EECF244321}">
                <p14:modId xmlns:p14="http://schemas.microsoft.com/office/powerpoint/2010/main" val="3415975267"/>
              </p:ext>
            </p:extLst>
          </p:nvPr>
        </p:nvGraphicFramePr>
        <p:xfrm>
          <a:off x="832825" y="1855788"/>
          <a:ext cx="9973720" cy="4447645"/>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descr="Tick Cross Box Stock Illustrations – 4,765 Tick Cross Box Stock  Illustrations, Vectors &amp; Clipart - Dreamstime">
            <a:extLst>
              <a:ext uri="{FF2B5EF4-FFF2-40B4-BE49-F238E27FC236}">
                <a16:creationId xmlns:a16="http://schemas.microsoft.com/office/drawing/2014/main" id="{D034E385-3B12-2F33-2FC6-CA665F33B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8080" y="1037040"/>
            <a:ext cx="2428875" cy="1885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F9339A-FC6A-C6E9-5E81-8FA20C038245}"/>
              </a:ext>
            </a:extLst>
          </p:cNvPr>
          <p:cNvSpPr txBox="1"/>
          <p:nvPr/>
        </p:nvSpPr>
        <p:spPr>
          <a:xfrm>
            <a:off x="9140135" y="795499"/>
            <a:ext cx="1476000" cy="954107"/>
          </a:xfrm>
          <a:prstGeom prst="rect">
            <a:avLst/>
          </a:prstGeom>
          <a:noFill/>
        </p:spPr>
        <p:txBody>
          <a:bodyPr wrap="square" rtlCol="0">
            <a:spAutoFit/>
          </a:bodyPr>
          <a:lstStyle/>
          <a:p>
            <a:pPr algn="ctr"/>
            <a:r>
              <a:rPr lang="en-GB" sz="1400" dirty="0">
                <a:solidFill>
                  <a:schemeClr val="accent6"/>
                </a:solidFill>
              </a:rPr>
              <a:t>93% respondents are members of CLL support</a:t>
            </a:r>
          </a:p>
        </p:txBody>
      </p:sp>
      <p:sp>
        <p:nvSpPr>
          <p:cNvPr id="12" name="TextBox 11">
            <a:extLst>
              <a:ext uri="{FF2B5EF4-FFF2-40B4-BE49-F238E27FC236}">
                <a16:creationId xmlns:a16="http://schemas.microsoft.com/office/drawing/2014/main" id="{B4BDE2C8-5AD3-4EE9-EA3E-181DDAA453FF}"/>
              </a:ext>
            </a:extLst>
          </p:cNvPr>
          <p:cNvSpPr txBox="1"/>
          <p:nvPr/>
        </p:nvSpPr>
        <p:spPr>
          <a:xfrm>
            <a:off x="10537158" y="792456"/>
            <a:ext cx="1476000" cy="738664"/>
          </a:xfrm>
          <a:prstGeom prst="rect">
            <a:avLst/>
          </a:prstGeom>
          <a:noFill/>
        </p:spPr>
        <p:txBody>
          <a:bodyPr wrap="square" rtlCol="0">
            <a:spAutoFit/>
          </a:bodyPr>
          <a:lstStyle/>
          <a:p>
            <a:pPr algn="ctr"/>
            <a:r>
              <a:rPr lang="en-GB" sz="1400" dirty="0">
                <a:solidFill>
                  <a:srgbClr val="FF0000"/>
                </a:solidFill>
              </a:rPr>
              <a:t>7% respondents  are not members of CLL support</a:t>
            </a:r>
          </a:p>
        </p:txBody>
      </p:sp>
      <p:sp>
        <p:nvSpPr>
          <p:cNvPr id="13" name="TextBox 12">
            <a:extLst>
              <a:ext uri="{FF2B5EF4-FFF2-40B4-BE49-F238E27FC236}">
                <a16:creationId xmlns:a16="http://schemas.microsoft.com/office/drawing/2014/main" id="{4E40A00F-71DD-5C6D-61E1-5C426FD0B632}"/>
              </a:ext>
            </a:extLst>
          </p:cNvPr>
          <p:cNvSpPr txBox="1"/>
          <p:nvPr/>
        </p:nvSpPr>
        <p:spPr>
          <a:xfrm>
            <a:off x="7647709" y="5832823"/>
            <a:ext cx="4544291" cy="646331"/>
          </a:xfrm>
          <a:prstGeom prst="rect">
            <a:avLst/>
          </a:prstGeom>
          <a:solidFill>
            <a:schemeClr val="bg2"/>
          </a:solidFill>
        </p:spPr>
        <p:txBody>
          <a:bodyPr wrap="square" rtlCol="0">
            <a:spAutoFit/>
          </a:bodyPr>
          <a:lstStyle/>
          <a:p>
            <a:r>
              <a:rPr lang="en-GB" dirty="0">
                <a:solidFill>
                  <a:srgbClr val="CB0592"/>
                </a:solidFill>
              </a:rPr>
              <a:t>Awareness for the CLL Support website was highest and online webinars a close second </a:t>
            </a:r>
          </a:p>
        </p:txBody>
      </p:sp>
      <p:pic>
        <p:nvPicPr>
          <p:cNvPr id="11" name="Picture 10">
            <a:extLst>
              <a:ext uri="{FF2B5EF4-FFF2-40B4-BE49-F238E27FC236}">
                <a16:creationId xmlns:a16="http://schemas.microsoft.com/office/drawing/2014/main" id="{DA553077-8CA3-B5BF-889F-F053F294D5F6}"/>
              </a:ext>
            </a:extLst>
          </p:cNvPr>
          <p:cNvPicPr>
            <a:picLocks noChangeAspect="1"/>
          </p:cNvPicPr>
          <p:nvPr/>
        </p:nvPicPr>
        <p:blipFill>
          <a:blip r:embed="rId4"/>
          <a:stretch>
            <a:fillRect/>
          </a:stretch>
        </p:blipFill>
        <p:spPr>
          <a:xfrm>
            <a:off x="114075" y="123865"/>
            <a:ext cx="2066416" cy="464517"/>
          </a:xfrm>
          <a:prstGeom prst="rect">
            <a:avLst/>
          </a:prstGeom>
        </p:spPr>
      </p:pic>
    </p:spTree>
    <p:extLst>
      <p:ext uri="{BB962C8B-B14F-4D97-AF65-F5344CB8AC3E}">
        <p14:creationId xmlns:p14="http://schemas.microsoft.com/office/powerpoint/2010/main" val="166648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B925F2D-EAFE-F410-50F7-A0D329742C6E}"/>
              </a:ext>
            </a:extLst>
          </p:cNvPr>
          <p:cNvSpPr>
            <a:spLocks noGrp="1"/>
          </p:cNvSpPr>
          <p:nvPr>
            <p:ph type="title"/>
          </p:nvPr>
        </p:nvSpPr>
        <p:spPr>
          <a:xfrm>
            <a:off x="838200" y="407769"/>
            <a:ext cx="10515600" cy="1325563"/>
          </a:xfrm>
        </p:spPr>
        <p:txBody>
          <a:bodyPr/>
          <a:lstStyle/>
          <a:p>
            <a:r>
              <a:rPr lang="en-GB" dirty="0"/>
              <a:t>Distribution and ethnicity of survey respondents </a:t>
            </a:r>
          </a:p>
        </p:txBody>
      </p:sp>
      <p:graphicFrame>
        <p:nvGraphicFramePr>
          <p:cNvPr id="22" name="Chart 21">
            <a:extLst>
              <a:ext uri="{FF2B5EF4-FFF2-40B4-BE49-F238E27FC236}">
                <a16:creationId xmlns:a16="http://schemas.microsoft.com/office/drawing/2014/main" id="{AF4DD8C0-DAF1-FBC9-FB32-F90EAB2A1EBE}"/>
              </a:ext>
            </a:extLst>
          </p:cNvPr>
          <p:cNvGraphicFramePr/>
          <p:nvPr>
            <p:extLst>
              <p:ext uri="{D42A27DB-BD31-4B8C-83A1-F6EECF244321}">
                <p14:modId xmlns:p14="http://schemas.microsoft.com/office/powerpoint/2010/main" val="715148807"/>
              </p:ext>
            </p:extLst>
          </p:nvPr>
        </p:nvGraphicFramePr>
        <p:xfrm>
          <a:off x="2014294" y="1965959"/>
          <a:ext cx="4932772" cy="4384965"/>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A26D1B2E-B4BE-0D5F-5B56-968C2C40FD64}"/>
              </a:ext>
            </a:extLst>
          </p:cNvPr>
          <p:cNvSpPr txBox="1"/>
          <p:nvPr/>
        </p:nvSpPr>
        <p:spPr>
          <a:xfrm>
            <a:off x="0" y="6423838"/>
            <a:ext cx="12192000" cy="461665"/>
          </a:xfrm>
          <a:prstGeom prst="rect">
            <a:avLst/>
          </a:prstGeom>
          <a:solidFill>
            <a:schemeClr val="bg2"/>
          </a:solidFill>
        </p:spPr>
        <p:txBody>
          <a:bodyPr wrap="square" rtlCol="0">
            <a:spAutoFit/>
          </a:bodyPr>
          <a:lstStyle/>
          <a:p>
            <a:r>
              <a:rPr lang="en-US" sz="1200" dirty="0"/>
              <a:t>Q22. Which region do you live in?</a:t>
            </a:r>
            <a:r>
              <a:rPr lang="en-GB" sz="1200" dirty="0"/>
              <a:t> [Base n=702]</a:t>
            </a:r>
          </a:p>
          <a:p>
            <a:r>
              <a:rPr lang="en-US" sz="1200" dirty="0"/>
              <a:t>Q21. What ethnicity are you? </a:t>
            </a:r>
            <a:r>
              <a:rPr lang="en-GB" sz="1200" dirty="0"/>
              <a:t>[Base n=702]</a:t>
            </a:r>
          </a:p>
        </p:txBody>
      </p:sp>
      <p:pic>
        <p:nvPicPr>
          <p:cNvPr id="2052" name="Picture 4" descr="UK Home Countries and English Regions">
            <a:extLst>
              <a:ext uri="{FF2B5EF4-FFF2-40B4-BE49-F238E27FC236}">
                <a16:creationId xmlns:a16="http://schemas.microsoft.com/office/drawing/2014/main" id="{984C142A-4D90-B93B-571C-D7B75F2EE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06" y="3617230"/>
            <a:ext cx="1478915" cy="17432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D0B4AE2-94F3-89A0-92E3-A1C355D47114}"/>
              </a:ext>
            </a:extLst>
          </p:cNvPr>
          <p:cNvSpPr txBox="1"/>
          <p:nvPr/>
        </p:nvSpPr>
        <p:spPr>
          <a:xfrm>
            <a:off x="4825286" y="1136493"/>
            <a:ext cx="7366714" cy="646331"/>
          </a:xfrm>
          <a:prstGeom prst="rect">
            <a:avLst/>
          </a:prstGeom>
          <a:solidFill>
            <a:schemeClr val="bg2"/>
          </a:solidFill>
        </p:spPr>
        <p:txBody>
          <a:bodyPr wrap="square" rtlCol="0">
            <a:spAutoFit/>
          </a:bodyPr>
          <a:lstStyle/>
          <a:p>
            <a:r>
              <a:rPr lang="en-GB" dirty="0">
                <a:solidFill>
                  <a:srgbClr val="CB0592"/>
                </a:solidFill>
              </a:rPr>
              <a:t>There was a predominance of respondents from London and the south east, but all regions were represented; the vast majority were white British </a:t>
            </a:r>
          </a:p>
        </p:txBody>
      </p:sp>
      <p:graphicFrame>
        <p:nvGraphicFramePr>
          <p:cNvPr id="13" name="Chart 12">
            <a:extLst>
              <a:ext uri="{FF2B5EF4-FFF2-40B4-BE49-F238E27FC236}">
                <a16:creationId xmlns:a16="http://schemas.microsoft.com/office/drawing/2014/main" id="{6A277688-FC96-F596-6517-210AD0F7D2EE}"/>
              </a:ext>
            </a:extLst>
          </p:cNvPr>
          <p:cNvGraphicFramePr/>
          <p:nvPr>
            <p:extLst>
              <p:ext uri="{D42A27DB-BD31-4B8C-83A1-F6EECF244321}">
                <p14:modId xmlns:p14="http://schemas.microsoft.com/office/powerpoint/2010/main" val="164880798"/>
              </p:ext>
            </p:extLst>
          </p:nvPr>
        </p:nvGraphicFramePr>
        <p:xfrm>
          <a:off x="7410204" y="2310352"/>
          <a:ext cx="4437190" cy="4161296"/>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9">
            <a:extLst>
              <a:ext uri="{FF2B5EF4-FFF2-40B4-BE49-F238E27FC236}">
                <a16:creationId xmlns:a16="http://schemas.microsoft.com/office/drawing/2014/main" id="{14F35288-7826-04F4-3896-6FBD04E63559}"/>
              </a:ext>
            </a:extLst>
          </p:cNvPr>
          <p:cNvPicPr>
            <a:picLocks noChangeAspect="1"/>
          </p:cNvPicPr>
          <p:nvPr/>
        </p:nvPicPr>
        <p:blipFill>
          <a:blip r:embed="rId5"/>
          <a:stretch>
            <a:fillRect/>
          </a:stretch>
        </p:blipFill>
        <p:spPr>
          <a:xfrm>
            <a:off x="114075" y="123865"/>
            <a:ext cx="2066416" cy="464517"/>
          </a:xfrm>
          <a:prstGeom prst="rect">
            <a:avLst/>
          </a:prstGeom>
        </p:spPr>
      </p:pic>
    </p:spTree>
    <p:extLst>
      <p:ext uri="{BB962C8B-B14F-4D97-AF65-F5344CB8AC3E}">
        <p14:creationId xmlns:p14="http://schemas.microsoft.com/office/powerpoint/2010/main" val="3603962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CLL Support services – gender differences?</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534834"/>
            <a:ext cx="12192000" cy="461665"/>
          </a:xfrm>
          <a:prstGeom prst="rect">
            <a:avLst/>
          </a:prstGeom>
          <a:solidFill>
            <a:schemeClr val="bg2"/>
          </a:solidFill>
        </p:spPr>
        <p:txBody>
          <a:bodyPr wrap="square" rtlCol="0">
            <a:spAutoFit/>
          </a:bodyPr>
          <a:lstStyle/>
          <a:p>
            <a:r>
              <a:rPr lang="en-US" sz="1200" dirty="0"/>
              <a:t>Q17. As far as you know, are you a member of CLL Support? [</a:t>
            </a:r>
            <a:r>
              <a:rPr lang="en-GB" sz="1200" dirty="0"/>
              <a:t>Base n=702]</a:t>
            </a:r>
            <a:r>
              <a:rPr lang="en-US" sz="1200" dirty="0"/>
              <a:t> </a:t>
            </a:r>
          </a:p>
          <a:p>
            <a:r>
              <a:rPr lang="en-US" sz="1200" dirty="0"/>
              <a:t>Q18a. Which of the following CLL Support services are you aware of? [</a:t>
            </a:r>
            <a:r>
              <a:rPr lang="en-GB" sz="1200" dirty="0"/>
              <a:t>Base n=702]</a:t>
            </a:r>
            <a:r>
              <a:rPr lang="en-US" sz="1200" dirty="0"/>
              <a:t> </a:t>
            </a:r>
          </a:p>
        </p:txBody>
      </p:sp>
      <p:sp>
        <p:nvSpPr>
          <p:cNvPr id="13" name="TextBox 12">
            <a:extLst>
              <a:ext uri="{FF2B5EF4-FFF2-40B4-BE49-F238E27FC236}">
                <a16:creationId xmlns:a16="http://schemas.microsoft.com/office/drawing/2014/main" id="{4E40A00F-71DD-5C6D-61E1-5C426FD0B632}"/>
              </a:ext>
            </a:extLst>
          </p:cNvPr>
          <p:cNvSpPr txBox="1"/>
          <p:nvPr/>
        </p:nvSpPr>
        <p:spPr>
          <a:xfrm>
            <a:off x="5532849" y="1899696"/>
            <a:ext cx="6659151" cy="923330"/>
          </a:xfrm>
          <a:prstGeom prst="rect">
            <a:avLst/>
          </a:prstGeom>
          <a:solidFill>
            <a:schemeClr val="bg2"/>
          </a:solidFill>
        </p:spPr>
        <p:txBody>
          <a:bodyPr wrap="square" rtlCol="0">
            <a:spAutoFit/>
          </a:bodyPr>
          <a:lstStyle/>
          <a:p>
            <a:r>
              <a:rPr lang="en-GB" dirty="0">
                <a:solidFill>
                  <a:srgbClr val="CB0592"/>
                </a:solidFill>
              </a:rPr>
              <a:t>Few gender differences were apparent except that men were more likely to be </a:t>
            </a:r>
            <a:r>
              <a:rPr lang="en-GB" b="1" dirty="0">
                <a:solidFill>
                  <a:srgbClr val="CB0592"/>
                </a:solidFill>
              </a:rPr>
              <a:t>aware</a:t>
            </a:r>
            <a:r>
              <a:rPr lang="en-GB" dirty="0">
                <a:solidFill>
                  <a:srgbClr val="CB0592"/>
                </a:solidFill>
              </a:rPr>
              <a:t> of the Champions Group, Newsletter and lobbying campaigns, and women of the Health Unlocked CLL Forum.</a:t>
            </a:r>
          </a:p>
        </p:txBody>
      </p:sp>
      <p:pic>
        <p:nvPicPr>
          <p:cNvPr id="11" name="Picture 10">
            <a:extLst>
              <a:ext uri="{FF2B5EF4-FFF2-40B4-BE49-F238E27FC236}">
                <a16:creationId xmlns:a16="http://schemas.microsoft.com/office/drawing/2014/main" id="{DA553077-8CA3-B5BF-889F-F053F294D5F6}"/>
              </a:ext>
            </a:extLst>
          </p:cNvPr>
          <p:cNvPicPr>
            <a:picLocks noChangeAspect="1"/>
          </p:cNvPicPr>
          <p:nvPr/>
        </p:nvPicPr>
        <p:blipFill>
          <a:blip r:embed="rId2"/>
          <a:stretch>
            <a:fillRect/>
          </a:stretch>
        </p:blipFill>
        <p:spPr>
          <a:xfrm>
            <a:off x="114075" y="123865"/>
            <a:ext cx="2066416" cy="464517"/>
          </a:xfrm>
          <a:prstGeom prst="rect">
            <a:avLst/>
          </a:prstGeom>
        </p:spPr>
      </p:pic>
      <p:graphicFrame>
        <p:nvGraphicFramePr>
          <p:cNvPr id="5" name="Chart 4">
            <a:extLst>
              <a:ext uri="{FF2B5EF4-FFF2-40B4-BE49-F238E27FC236}">
                <a16:creationId xmlns:a16="http://schemas.microsoft.com/office/drawing/2014/main" id="{12E6610C-D28D-A4A5-9E06-5F46BA8546CB}"/>
              </a:ext>
            </a:extLst>
          </p:cNvPr>
          <p:cNvGraphicFramePr/>
          <p:nvPr>
            <p:extLst>
              <p:ext uri="{D42A27DB-BD31-4B8C-83A1-F6EECF244321}">
                <p14:modId xmlns:p14="http://schemas.microsoft.com/office/powerpoint/2010/main" val="1850215141"/>
              </p:ext>
            </p:extLst>
          </p:nvPr>
        </p:nvGraphicFramePr>
        <p:xfrm>
          <a:off x="838200" y="2516300"/>
          <a:ext cx="9973720" cy="4447645"/>
        </p:xfrm>
        <a:graphic>
          <a:graphicData uri="http://schemas.openxmlformats.org/drawingml/2006/chart">
            <c:chart xmlns:c="http://schemas.openxmlformats.org/drawingml/2006/chart" xmlns:r="http://schemas.openxmlformats.org/officeDocument/2006/relationships" r:id="rId3"/>
          </a:graphicData>
        </a:graphic>
      </p:graphicFrame>
      <p:sp>
        <p:nvSpPr>
          <p:cNvPr id="6" name="Star: 5 Points 5">
            <a:extLst>
              <a:ext uri="{FF2B5EF4-FFF2-40B4-BE49-F238E27FC236}">
                <a16:creationId xmlns:a16="http://schemas.microsoft.com/office/drawing/2014/main" id="{38B4A347-1EAF-A10C-6AF6-37DD9439CD78}"/>
              </a:ext>
            </a:extLst>
          </p:cNvPr>
          <p:cNvSpPr/>
          <p:nvPr/>
        </p:nvSpPr>
        <p:spPr>
          <a:xfrm>
            <a:off x="3498337" y="3450593"/>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Star: 5 Points 8">
            <a:extLst>
              <a:ext uri="{FF2B5EF4-FFF2-40B4-BE49-F238E27FC236}">
                <a16:creationId xmlns:a16="http://schemas.microsoft.com/office/drawing/2014/main" id="{9056BE34-F4BC-6790-66F5-3BD6C16C9A10}"/>
              </a:ext>
            </a:extLst>
          </p:cNvPr>
          <p:cNvSpPr/>
          <p:nvPr/>
        </p:nvSpPr>
        <p:spPr>
          <a:xfrm>
            <a:off x="5532849" y="3810809"/>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Star: 5 Points 13">
            <a:extLst>
              <a:ext uri="{FF2B5EF4-FFF2-40B4-BE49-F238E27FC236}">
                <a16:creationId xmlns:a16="http://schemas.microsoft.com/office/drawing/2014/main" id="{3CB6B42F-F4EF-FA52-A70A-244D9C8A0DC3}"/>
              </a:ext>
            </a:extLst>
          </p:cNvPr>
          <p:cNvSpPr/>
          <p:nvPr/>
        </p:nvSpPr>
        <p:spPr>
          <a:xfrm>
            <a:off x="9441938" y="4350447"/>
            <a:ext cx="145410" cy="166948"/>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Star: 5 Points 14">
            <a:extLst>
              <a:ext uri="{FF2B5EF4-FFF2-40B4-BE49-F238E27FC236}">
                <a16:creationId xmlns:a16="http://schemas.microsoft.com/office/drawing/2014/main" id="{AE86A487-4981-E97E-5CCD-1700AD05A301}"/>
              </a:ext>
            </a:extLst>
          </p:cNvPr>
          <p:cNvSpPr/>
          <p:nvPr/>
        </p:nvSpPr>
        <p:spPr>
          <a:xfrm>
            <a:off x="7266773" y="4031679"/>
            <a:ext cx="131555" cy="11164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620853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CLL Support services – gender differences?</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212094"/>
            <a:ext cx="12192000" cy="646331"/>
          </a:xfrm>
          <a:prstGeom prst="rect">
            <a:avLst/>
          </a:prstGeom>
          <a:solidFill>
            <a:schemeClr val="bg2"/>
          </a:solidFill>
        </p:spPr>
        <p:txBody>
          <a:bodyPr wrap="square" rtlCol="0">
            <a:spAutoFit/>
          </a:bodyPr>
          <a:lstStyle/>
          <a:p>
            <a:r>
              <a:rPr lang="en-US" sz="1200" dirty="0"/>
              <a:t>Q20. What is your gender? </a:t>
            </a:r>
            <a:r>
              <a:rPr lang="en-GB" sz="1200" dirty="0"/>
              <a:t>[Base n=702]</a:t>
            </a:r>
          </a:p>
          <a:p>
            <a:r>
              <a:rPr lang="en-US" sz="1200" dirty="0"/>
              <a:t>Q17. As far as you know, are you a member of CLL Support? [</a:t>
            </a:r>
            <a:r>
              <a:rPr lang="en-GB" sz="1200" dirty="0"/>
              <a:t>Base n=702]</a:t>
            </a:r>
            <a:r>
              <a:rPr lang="en-US" sz="1200" dirty="0"/>
              <a:t> </a:t>
            </a:r>
          </a:p>
          <a:p>
            <a:r>
              <a:rPr lang="en-US" sz="1200" dirty="0"/>
              <a:t>Q18b. And which of these CLL Support services have you accessed? [Those who are aware; </a:t>
            </a:r>
            <a:r>
              <a:rPr lang="en-GB" sz="1200" dirty="0"/>
              <a:t>Base n=681]</a:t>
            </a:r>
            <a:r>
              <a:rPr lang="en-US" sz="1200" dirty="0"/>
              <a:t> </a:t>
            </a:r>
            <a:endParaRPr lang="en-GB" sz="1200" dirty="0"/>
          </a:p>
        </p:txBody>
      </p:sp>
      <p:sp>
        <p:nvSpPr>
          <p:cNvPr id="13" name="TextBox 12">
            <a:extLst>
              <a:ext uri="{FF2B5EF4-FFF2-40B4-BE49-F238E27FC236}">
                <a16:creationId xmlns:a16="http://schemas.microsoft.com/office/drawing/2014/main" id="{4E40A00F-71DD-5C6D-61E1-5C426FD0B632}"/>
              </a:ext>
            </a:extLst>
          </p:cNvPr>
          <p:cNvSpPr txBox="1"/>
          <p:nvPr/>
        </p:nvSpPr>
        <p:spPr>
          <a:xfrm>
            <a:off x="6726477" y="1761115"/>
            <a:ext cx="5465523" cy="923330"/>
          </a:xfrm>
          <a:prstGeom prst="rect">
            <a:avLst/>
          </a:prstGeom>
          <a:solidFill>
            <a:schemeClr val="bg2"/>
          </a:solidFill>
        </p:spPr>
        <p:txBody>
          <a:bodyPr wrap="square" rtlCol="0">
            <a:spAutoFit/>
          </a:bodyPr>
          <a:lstStyle/>
          <a:p>
            <a:r>
              <a:rPr lang="en-GB" dirty="0">
                <a:solidFill>
                  <a:srgbClr val="CB0592"/>
                </a:solidFill>
              </a:rPr>
              <a:t>In terms of </a:t>
            </a:r>
            <a:r>
              <a:rPr lang="en-GB" b="1" dirty="0">
                <a:solidFill>
                  <a:srgbClr val="CB0592"/>
                </a:solidFill>
              </a:rPr>
              <a:t>engagement</a:t>
            </a:r>
            <a:r>
              <a:rPr lang="en-GB" dirty="0">
                <a:solidFill>
                  <a:srgbClr val="CB0592"/>
                </a:solidFill>
              </a:rPr>
              <a:t>, there were gender differences seen in men accessing the newsletter more, and women accessing both Health Unlocked and the Helpline </a:t>
            </a:r>
          </a:p>
        </p:txBody>
      </p:sp>
      <p:pic>
        <p:nvPicPr>
          <p:cNvPr id="11" name="Picture 10">
            <a:extLst>
              <a:ext uri="{FF2B5EF4-FFF2-40B4-BE49-F238E27FC236}">
                <a16:creationId xmlns:a16="http://schemas.microsoft.com/office/drawing/2014/main" id="{DA553077-8CA3-B5BF-889F-F053F294D5F6}"/>
              </a:ext>
            </a:extLst>
          </p:cNvPr>
          <p:cNvPicPr>
            <a:picLocks noChangeAspect="1"/>
          </p:cNvPicPr>
          <p:nvPr/>
        </p:nvPicPr>
        <p:blipFill>
          <a:blip r:embed="rId2"/>
          <a:stretch>
            <a:fillRect/>
          </a:stretch>
        </p:blipFill>
        <p:spPr>
          <a:xfrm>
            <a:off x="114075" y="123865"/>
            <a:ext cx="2066416" cy="464517"/>
          </a:xfrm>
          <a:prstGeom prst="rect">
            <a:avLst/>
          </a:prstGeom>
        </p:spPr>
      </p:pic>
      <p:graphicFrame>
        <p:nvGraphicFramePr>
          <p:cNvPr id="5" name="Chart 4">
            <a:extLst>
              <a:ext uri="{FF2B5EF4-FFF2-40B4-BE49-F238E27FC236}">
                <a16:creationId xmlns:a16="http://schemas.microsoft.com/office/drawing/2014/main" id="{12E6610C-D28D-A4A5-9E06-5F46BA8546CB}"/>
              </a:ext>
            </a:extLst>
          </p:cNvPr>
          <p:cNvGraphicFramePr/>
          <p:nvPr>
            <p:extLst>
              <p:ext uri="{D42A27DB-BD31-4B8C-83A1-F6EECF244321}">
                <p14:modId xmlns:p14="http://schemas.microsoft.com/office/powerpoint/2010/main" val="1438953852"/>
              </p:ext>
            </p:extLst>
          </p:nvPr>
        </p:nvGraphicFramePr>
        <p:xfrm>
          <a:off x="838200" y="2430236"/>
          <a:ext cx="9973720" cy="4447645"/>
        </p:xfrm>
        <a:graphic>
          <a:graphicData uri="http://schemas.openxmlformats.org/drawingml/2006/chart">
            <c:chart xmlns:c="http://schemas.openxmlformats.org/drawingml/2006/chart" xmlns:r="http://schemas.openxmlformats.org/officeDocument/2006/relationships" r:id="rId3"/>
          </a:graphicData>
        </a:graphic>
      </p:graphicFrame>
      <p:sp>
        <p:nvSpPr>
          <p:cNvPr id="6" name="Star: 5 Points 5">
            <a:extLst>
              <a:ext uri="{FF2B5EF4-FFF2-40B4-BE49-F238E27FC236}">
                <a16:creationId xmlns:a16="http://schemas.microsoft.com/office/drawing/2014/main" id="{38B4A347-1EAF-A10C-6AF6-37DD9439CD78}"/>
              </a:ext>
            </a:extLst>
          </p:cNvPr>
          <p:cNvSpPr/>
          <p:nvPr/>
        </p:nvSpPr>
        <p:spPr>
          <a:xfrm>
            <a:off x="3410655" y="2926119"/>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Star: 5 Points 8">
            <a:extLst>
              <a:ext uri="{FF2B5EF4-FFF2-40B4-BE49-F238E27FC236}">
                <a16:creationId xmlns:a16="http://schemas.microsoft.com/office/drawing/2014/main" id="{9056BE34-F4BC-6790-66F5-3BD6C16C9A10}"/>
              </a:ext>
            </a:extLst>
          </p:cNvPr>
          <p:cNvSpPr/>
          <p:nvPr/>
        </p:nvSpPr>
        <p:spPr>
          <a:xfrm>
            <a:off x="5520323" y="3541370"/>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Star: 5 Points 14">
            <a:extLst>
              <a:ext uri="{FF2B5EF4-FFF2-40B4-BE49-F238E27FC236}">
                <a16:creationId xmlns:a16="http://schemas.microsoft.com/office/drawing/2014/main" id="{AE86A487-4981-E97E-5CCD-1700AD05A301}"/>
              </a:ext>
            </a:extLst>
          </p:cNvPr>
          <p:cNvSpPr/>
          <p:nvPr/>
        </p:nvSpPr>
        <p:spPr>
          <a:xfrm>
            <a:off x="6389951" y="4234717"/>
            <a:ext cx="131555" cy="11164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063547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CLL Support services – age differences?</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290054"/>
            <a:ext cx="12192000" cy="646331"/>
          </a:xfrm>
          <a:prstGeom prst="rect">
            <a:avLst/>
          </a:prstGeom>
          <a:solidFill>
            <a:schemeClr val="bg2"/>
          </a:solidFill>
        </p:spPr>
        <p:txBody>
          <a:bodyPr wrap="square" rtlCol="0">
            <a:spAutoFit/>
          </a:bodyPr>
          <a:lstStyle/>
          <a:p>
            <a:r>
              <a:rPr lang="en-US" sz="1200" dirty="0"/>
              <a:t>Q17. As far as you know, are you a member of CLL Support? [</a:t>
            </a:r>
            <a:r>
              <a:rPr lang="en-GB" sz="1200" dirty="0"/>
              <a:t>Base n=702]</a:t>
            </a:r>
            <a:r>
              <a:rPr lang="en-US" sz="1200" dirty="0"/>
              <a:t> </a:t>
            </a:r>
          </a:p>
          <a:p>
            <a:r>
              <a:rPr lang="en-US" sz="1200" dirty="0"/>
              <a:t>Q18a. Which of the following CLL Support services are you aware of? [</a:t>
            </a:r>
            <a:r>
              <a:rPr lang="en-GB" sz="1200" dirty="0"/>
              <a:t>Base n=702]</a:t>
            </a:r>
            <a:r>
              <a:rPr lang="en-US" sz="1200" dirty="0"/>
              <a:t> </a:t>
            </a:r>
          </a:p>
          <a:p>
            <a:r>
              <a:rPr lang="en-US" sz="1200" dirty="0"/>
              <a:t>Q18b. And which of these CLL Support services have you accessed? [Those who are aware; </a:t>
            </a:r>
            <a:r>
              <a:rPr lang="en-GB" sz="1200" dirty="0"/>
              <a:t>Base n=681]</a:t>
            </a:r>
            <a:r>
              <a:rPr lang="en-US" sz="1200" dirty="0"/>
              <a:t> </a:t>
            </a:r>
            <a:endParaRPr lang="en-GB" sz="1200" dirty="0"/>
          </a:p>
        </p:txBody>
      </p:sp>
      <p:sp>
        <p:nvSpPr>
          <p:cNvPr id="13" name="TextBox 12">
            <a:extLst>
              <a:ext uri="{FF2B5EF4-FFF2-40B4-BE49-F238E27FC236}">
                <a16:creationId xmlns:a16="http://schemas.microsoft.com/office/drawing/2014/main" id="{4E40A00F-71DD-5C6D-61E1-5C426FD0B632}"/>
              </a:ext>
            </a:extLst>
          </p:cNvPr>
          <p:cNvSpPr txBox="1"/>
          <p:nvPr/>
        </p:nvSpPr>
        <p:spPr>
          <a:xfrm>
            <a:off x="6096000" y="1568441"/>
            <a:ext cx="6096001" cy="1200329"/>
          </a:xfrm>
          <a:prstGeom prst="rect">
            <a:avLst/>
          </a:prstGeom>
          <a:solidFill>
            <a:schemeClr val="bg2"/>
          </a:solidFill>
        </p:spPr>
        <p:txBody>
          <a:bodyPr wrap="square" rtlCol="0">
            <a:spAutoFit/>
          </a:bodyPr>
          <a:lstStyle/>
          <a:p>
            <a:r>
              <a:rPr lang="en-GB" dirty="0">
                <a:solidFill>
                  <a:srgbClr val="CB0592"/>
                </a:solidFill>
              </a:rPr>
              <a:t>The 71+ years age group was most engaged with conferences; respondents in their 60’s were the age group most engaged with the Health Unlocked CLL Forum. The appeal of the Under 60s WhatsApp group is restricted to the 51-60 age group</a:t>
            </a:r>
          </a:p>
        </p:txBody>
      </p:sp>
      <p:pic>
        <p:nvPicPr>
          <p:cNvPr id="11" name="Picture 10">
            <a:extLst>
              <a:ext uri="{FF2B5EF4-FFF2-40B4-BE49-F238E27FC236}">
                <a16:creationId xmlns:a16="http://schemas.microsoft.com/office/drawing/2014/main" id="{DA553077-8CA3-B5BF-889F-F053F294D5F6}"/>
              </a:ext>
            </a:extLst>
          </p:cNvPr>
          <p:cNvPicPr>
            <a:picLocks noChangeAspect="1"/>
          </p:cNvPicPr>
          <p:nvPr/>
        </p:nvPicPr>
        <p:blipFill>
          <a:blip r:embed="rId2"/>
          <a:stretch>
            <a:fillRect/>
          </a:stretch>
        </p:blipFill>
        <p:spPr>
          <a:xfrm>
            <a:off x="114075" y="123865"/>
            <a:ext cx="2066416" cy="464517"/>
          </a:xfrm>
          <a:prstGeom prst="rect">
            <a:avLst/>
          </a:prstGeom>
        </p:spPr>
      </p:pic>
      <p:sp>
        <p:nvSpPr>
          <p:cNvPr id="6" name="Star: 5 Points 5">
            <a:extLst>
              <a:ext uri="{FF2B5EF4-FFF2-40B4-BE49-F238E27FC236}">
                <a16:creationId xmlns:a16="http://schemas.microsoft.com/office/drawing/2014/main" id="{D391965E-95D6-3758-2082-454C10D87A6C}"/>
              </a:ext>
            </a:extLst>
          </p:cNvPr>
          <p:cNvSpPr/>
          <p:nvPr/>
        </p:nvSpPr>
        <p:spPr>
          <a:xfrm>
            <a:off x="6659151" y="3281294"/>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16" name="Chart 15">
            <a:extLst>
              <a:ext uri="{FF2B5EF4-FFF2-40B4-BE49-F238E27FC236}">
                <a16:creationId xmlns:a16="http://schemas.microsoft.com/office/drawing/2014/main" id="{A1BED2D2-E8D5-9F32-9517-13386439BB69}"/>
              </a:ext>
            </a:extLst>
          </p:cNvPr>
          <p:cNvGraphicFramePr/>
          <p:nvPr>
            <p:extLst>
              <p:ext uri="{D42A27DB-BD31-4B8C-83A1-F6EECF244321}">
                <p14:modId xmlns:p14="http://schemas.microsoft.com/office/powerpoint/2010/main" val="2935082328"/>
              </p:ext>
            </p:extLst>
          </p:nvPr>
        </p:nvGraphicFramePr>
        <p:xfrm>
          <a:off x="565804" y="1926130"/>
          <a:ext cx="8573045" cy="4277360"/>
        </p:xfrm>
        <a:graphic>
          <a:graphicData uri="http://schemas.openxmlformats.org/drawingml/2006/chart">
            <c:chart xmlns:c="http://schemas.openxmlformats.org/drawingml/2006/chart" xmlns:r="http://schemas.openxmlformats.org/officeDocument/2006/relationships" r:id="rId3"/>
          </a:graphicData>
        </a:graphic>
      </p:graphicFrame>
      <p:sp>
        <p:nvSpPr>
          <p:cNvPr id="17" name="Star: 5 Points 16">
            <a:extLst>
              <a:ext uri="{FF2B5EF4-FFF2-40B4-BE49-F238E27FC236}">
                <a16:creationId xmlns:a16="http://schemas.microsoft.com/office/drawing/2014/main" id="{845F9394-582F-9903-3DEB-D7AD3F301CFF}"/>
              </a:ext>
            </a:extLst>
          </p:cNvPr>
          <p:cNvSpPr/>
          <p:nvPr/>
        </p:nvSpPr>
        <p:spPr>
          <a:xfrm>
            <a:off x="4299730" y="2980003"/>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Star: 5 Points 17">
            <a:extLst>
              <a:ext uri="{FF2B5EF4-FFF2-40B4-BE49-F238E27FC236}">
                <a16:creationId xmlns:a16="http://schemas.microsoft.com/office/drawing/2014/main" id="{0921C3DA-FF1D-97FB-E3CA-40B3AACC37A7}"/>
              </a:ext>
            </a:extLst>
          </p:cNvPr>
          <p:cNvSpPr/>
          <p:nvPr/>
        </p:nvSpPr>
        <p:spPr>
          <a:xfrm>
            <a:off x="4852326" y="2685741"/>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857926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a:xfrm>
            <a:off x="838199" y="365125"/>
            <a:ext cx="10661073" cy="1325563"/>
          </a:xfrm>
        </p:spPr>
        <p:txBody>
          <a:bodyPr/>
          <a:lstStyle/>
          <a:p>
            <a:r>
              <a:rPr lang="en-GB" dirty="0"/>
              <a:t>CLL Support services – impact of CLL stage?</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581001"/>
            <a:ext cx="12192000" cy="646331"/>
          </a:xfrm>
          <a:prstGeom prst="rect">
            <a:avLst/>
          </a:prstGeom>
          <a:solidFill>
            <a:schemeClr val="bg2"/>
          </a:solidFill>
        </p:spPr>
        <p:txBody>
          <a:bodyPr wrap="square" rtlCol="0">
            <a:spAutoFit/>
          </a:bodyPr>
          <a:lstStyle/>
          <a:p>
            <a:r>
              <a:rPr lang="en-US" sz="1200" dirty="0"/>
              <a:t>Q17. As far as you know, are you a member of CLL Support? [</a:t>
            </a:r>
            <a:r>
              <a:rPr lang="en-GB" sz="1200" dirty="0"/>
              <a:t>Base n=702]</a:t>
            </a:r>
            <a:r>
              <a:rPr lang="en-US" sz="1200" dirty="0"/>
              <a:t> </a:t>
            </a:r>
          </a:p>
          <a:p>
            <a:r>
              <a:rPr lang="en-US" sz="1200" dirty="0"/>
              <a:t>Q18a. Which of the following CLL Support services are you aware of? [</a:t>
            </a:r>
            <a:r>
              <a:rPr lang="en-GB" sz="1200" dirty="0"/>
              <a:t>Base n=702]</a:t>
            </a:r>
            <a:r>
              <a:rPr lang="en-US" sz="1200" dirty="0"/>
              <a:t> </a:t>
            </a:r>
          </a:p>
          <a:p>
            <a:r>
              <a:rPr lang="en-US" sz="1200" dirty="0"/>
              <a:t>Q18b. And which of these CLL Support services have you accessed? [Those who are aware; </a:t>
            </a:r>
            <a:r>
              <a:rPr lang="en-GB" sz="1200" dirty="0"/>
              <a:t>Base n=681]</a:t>
            </a:r>
            <a:r>
              <a:rPr lang="en-US" sz="1200" dirty="0"/>
              <a:t> </a:t>
            </a:r>
            <a:endParaRPr lang="en-GB" sz="1200" dirty="0"/>
          </a:p>
        </p:txBody>
      </p:sp>
      <p:sp>
        <p:nvSpPr>
          <p:cNvPr id="13" name="TextBox 12">
            <a:extLst>
              <a:ext uri="{FF2B5EF4-FFF2-40B4-BE49-F238E27FC236}">
                <a16:creationId xmlns:a16="http://schemas.microsoft.com/office/drawing/2014/main" id="{4E40A00F-71DD-5C6D-61E1-5C426FD0B632}"/>
              </a:ext>
            </a:extLst>
          </p:cNvPr>
          <p:cNvSpPr txBox="1"/>
          <p:nvPr/>
        </p:nvSpPr>
        <p:spPr>
          <a:xfrm>
            <a:off x="6522894" y="1493384"/>
            <a:ext cx="5652000" cy="1728000"/>
          </a:xfrm>
          <a:prstGeom prst="rect">
            <a:avLst/>
          </a:prstGeom>
          <a:solidFill>
            <a:schemeClr val="bg2"/>
          </a:solidFill>
        </p:spPr>
        <p:txBody>
          <a:bodyPr wrap="square" rtlCol="0">
            <a:spAutoFit/>
          </a:bodyPr>
          <a:lstStyle/>
          <a:p>
            <a:r>
              <a:rPr lang="en-GB" dirty="0">
                <a:solidFill>
                  <a:srgbClr val="CB0592"/>
                </a:solidFill>
              </a:rPr>
              <a:t>When the respondents are broken down by stage of CLL / SLL, those in Active Monitoring appear to be the most active. This may be because information available is more relevant to this larger group, or their situation precipitates more information-finding behaviour or they may not have access to other sources of information at this stage</a:t>
            </a:r>
          </a:p>
        </p:txBody>
      </p:sp>
      <p:pic>
        <p:nvPicPr>
          <p:cNvPr id="11" name="Picture 10">
            <a:extLst>
              <a:ext uri="{FF2B5EF4-FFF2-40B4-BE49-F238E27FC236}">
                <a16:creationId xmlns:a16="http://schemas.microsoft.com/office/drawing/2014/main" id="{DA553077-8CA3-B5BF-889F-F053F294D5F6}"/>
              </a:ext>
            </a:extLst>
          </p:cNvPr>
          <p:cNvPicPr>
            <a:picLocks noChangeAspect="1"/>
          </p:cNvPicPr>
          <p:nvPr/>
        </p:nvPicPr>
        <p:blipFill>
          <a:blip r:embed="rId2"/>
          <a:stretch>
            <a:fillRect/>
          </a:stretch>
        </p:blipFill>
        <p:spPr>
          <a:xfrm>
            <a:off x="114075" y="123865"/>
            <a:ext cx="2066416" cy="464517"/>
          </a:xfrm>
          <a:prstGeom prst="rect">
            <a:avLst/>
          </a:prstGeom>
        </p:spPr>
      </p:pic>
      <p:graphicFrame>
        <p:nvGraphicFramePr>
          <p:cNvPr id="2" name="Chart 1">
            <a:extLst>
              <a:ext uri="{FF2B5EF4-FFF2-40B4-BE49-F238E27FC236}">
                <a16:creationId xmlns:a16="http://schemas.microsoft.com/office/drawing/2014/main" id="{2BB5E5D4-65EC-7342-100C-AD37BD9C925E}"/>
              </a:ext>
            </a:extLst>
          </p:cNvPr>
          <p:cNvGraphicFramePr/>
          <p:nvPr>
            <p:extLst>
              <p:ext uri="{D42A27DB-BD31-4B8C-83A1-F6EECF244321}">
                <p14:modId xmlns:p14="http://schemas.microsoft.com/office/powerpoint/2010/main" val="3743585217"/>
              </p:ext>
            </p:extLst>
          </p:nvPr>
        </p:nvGraphicFramePr>
        <p:xfrm>
          <a:off x="567090" y="2234698"/>
          <a:ext cx="8573045" cy="4277360"/>
        </p:xfrm>
        <a:graphic>
          <a:graphicData uri="http://schemas.openxmlformats.org/drawingml/2006/chart">
            <c:chart xmlns:c="http://schemas.openxmlformats.org/drawingml/2006/chart" xmlns:r="http://schemas.openxmlformats.org/officeDocument/2006/relationships" r:id="rId3"/>
          </a:graphicData>
        </a:graphic>
      </p:graphicFrame>
      <p:sp>
        <p:nvSpPr>
          <p:cNvPr id="5" name="Star: 5 Points 4">
            <a:extLst>
              <a:ext uri="{FF2B5EF4-FFF2-40B4-BE49-F238E27FC236}">
                <a16:creationId xmlns:a16="http://schemas.microsoft.com/office/drawing/2014/main" id="{7AEB068A-C2BF-F6F8-0CD1-DAEAED560B6A}"/>
              </a:ext>
            </a:extLst>
          </p:cNvPr>
          <p:cNvSpPr/>
          <p:nvPr/>
        </p:nvSpPr>
        <p:spPr>
          <a:xfrm>
            <a:off x="1416401" y="2265051"/>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Star: 5 Points 5">
            <a:extLst>
              <a:ext uri="{FF2B5EF4-FFF2-40B4-BE49-F238E27FC236}">
                <a16:creationId xmlns:a16="http://schemas.microsoft.com/office/drawing/2014/main" id="{A649119A-C7C7-F57C-BFE1-343BC2475F29}"/>
              </a:ext>
            </a:extLst>
          </p:cNvPr>
          <p:cNvSpPr/>
          <p:nvPr/>
        </p:nvSpPr>
        <p:spPr>
          <a:xfrm>
            <a:off x="2000508" y="2704886"/>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9" name="Star: 5 Points 8">
            <a:extLst>
              <a:ext uri="{FF2B5EF4-FFF2-40B4-BE49-F238E27FC236}">
                <a16:creationId xmlns:a16="http://schemas.microsoft.com/office/drawing/2014/main" id="{CB57983C-3415-C976-13B3-A56FB1CB222B}"/>
              </a:ext>
            </a:extLst>
          </p:cNvPr>
          <p:cNvSpPr/>
          <p:nvPr/>
        </p:nvSpPr>
        <p:spPr>
          <a:xfrm>
            <a:off x="4242727" y="3187361"/>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Star: 5 Points 13">
            <a:extLst>
              <a:ext uri="{FF2B5EF4-FFF2-40B4-BE49-F238E27FC236}">
                <a16:creationId xmlns:a16="http://schemas.microsoft.com/office/drawing/2014/main" id="{BA3C22C4-FDD9-E043-F9E3-63687F388B60}"/>
              </a:ext>
            </a:extLst>
          </p:cNvPr>
          <p:cNvSpPr/>
          <p:nvPr/>
        </p:nvSpPr>
        <p:spPr>
          <a:xfrm>
            <a:off x="5378799" y="3757831"/>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01914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Level of satisfaction with CLL Support services  </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581001"/>
            <a:ext cx="12192000" cy="276999"/>
          </a:xfrm>
          <a:prstGeom prst="rect">
            <a:avLst/>
          </a:prstGeom>
          <a:solidFill>
            <a:schemeClr val="bg2"/>
          </a:solidFill>
        </p:spPr>
        <p:txBody>
          <a:bodyPr wrap="square" rtlCol="0">
            <a:spAutoFit/>
          </a:bodyPr>
          <a:lstStyle/>
          <a:p>
            <a:r>
              <a:rPr lang="en-US" sz="1200" dirty="0"/>
              <a:t>Q18c. How satisfied are you with this resource/ these resources? [</a:t>
            </a:r>
            <a:r>
              <a:rPr lang="en-GB" sz="1200" dirty="0"/>
              <a:t>Base n=702]</a:t>
            </a:r>
            <a:r>
              <a:rPr lang="en-US" sz="1200" dirty="0"/>
              <a:t> </a:t>
            </a:r>
            <a:endParaRPr lang="en-GB" sz="1200" dirty="0"/>
          </a:p>
        </p:txBody>
      </p:sp>
      <p:sp>
        <p:nvSpPr>
          <p:cNvPr id="8" name="TextBox 7">
            <a:extLst>
              <a:ext uri="{FF2B5EF4-FFF2-40B4-BE49-F238E27FC236}">
                <a16:creationId xmlns:a16="http://schemas.microsoft.com/office/drawing/2014/main" id="{A2169E2C-09DC-4A5D-9DA0-3E4C02A9B08C}"/>
              </a:ext>
            </a:extLst>
          </p:cNvPr>
          <p:cNvSpPr txBox="1"/>
          <p:nvPr/>
        </p:nvSpPr>
        <p:spPr>
          <a:xfrm>
            <a:off x="8900951" y="1579779"/>
            <a:ext cx="3291049" cy="923330"/>
          </a:xfrm>
          <a:prstGeom prst="rect">
            <a:avLst/>
          </a:prstGeom>
          <a:solidFill>
            <a:schemeClr val="bg2"/>
          </a:solidFill>
        </p:spPr>
        <p:txBody>
          <a:bodyPr wrap="square" rtlCol="0">
            <a:spAutoFit/>
          </a:bodyPr>
          <a:lstStyle/>
          <a:p>
            <a:r>
              <a:rPr lang="en-GB" dirty="0">
                <a:solidFill>
                  <a:srgbClr val="CB0592"/>
                </a:solidFill>
              </a:rPr>
              <a:t>Extremely high levels of satisfaction were reported across all services offered</a:t>
            </a:r>
          </a:p>
        </p:txBody>
      </p:sp>
      <p:graphicFrame>
        <p:nvGraphicFramePr>
          <p:cNvPr id="11" name="Chart 10">
            <a:extLst>
              <a:ext uri="{FF2B5EF4-FFF2-40B4-BE49-F238E27FC236}">
                <a16:creationId xmlns:a16="http://schemas.microsoft.com/office/drawing/2014/main" id="{FB2351D7-A560-EF7A-DD8E-458B7CB6C663}"/>
              </a:ext>
            </a:extLst>
          </p:cNvPr>
          <p:cNvGraphicFramePr/>
          <p:nvPr>
            <p:extLst>
              <p:ext uri="{D42A27DB-BD31-4B8C-83A1-F6EECF244321}">
                <p14:modId xmlns:p14="http://schemas.microsoft.com/office/powerpoint/2010/main" val="1766981428"/>
              </p:ext>
            </p:extLst>
          </p:nvPr>
        </p:nvGraphicFramePr>
        <p:xfrm>
          <a:off x="720855" y="1949111"/>
          <a:ext cx="8128000" cy="4440809"/>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a:extLst>
              <a:ext uri="{FF2B5EF4-FFF2-40B4-BE49-F238E27FC236}">
                <a16:creationId xmlns:a16="http://schemas.microsoft.com/office/drawing/2014/main" id="{25E6A514-6971-69F8-C126-3EE716766385}"/>
              </a:ext>
            </a:extLst>
          </p:cNvPr>
          <p:cNvPicPr>
            <a:picLocks noChangeAspect="1"/>
          </p:cNvPicPr>
          <p:nvPr/>
        </p:nvPicPr>
        <p:blipFill>
          <a:blip r:embed="rId3"/>
          <a:stretch>
            <a:fillRect/>
          </a:stretch>
        </p:blipFill>
        <p:spPr>
          <a:xfrm>
            <a:off x="114075" y="123865"/>
            <a:ext cx="2066416" cy="464517"/>
          </a:xfrm>
          <a:prstGeom prst="rect">
            <a:avLst/>
          </a:prstGeom>
        </p:spPr>
      </p:pic>
    </p:spTree>
    <p:extLst>
      <p:ext uri="{BB962C8B-B14F-4D97-AF65-F5344CB8AC3E}">
        <p14:creationId xmlns:p14="http://schemas.microsoft.com/office/powerpoint/2010/main" val="36345514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Level of satisfaction with CLL Support services - gender </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398115"/>
            <a:ext cx="12192000" cy="461665"/>
          </a:xfrm>
          <a:prstGeom prst="rect">
            <a:avLst/>
          </a:prstGeom>
          <a:solidFill>
            <a:schemeClr val="bg2"/>
          </a:solidFill>
        </p:spPr>
        <p:txBody>
          <a:bodyPr wrap="square" rtlCol="0">
            <a:spAutoFit/>
          </a:bodyPr>
          <a:lstStyle/>
          <a:p>
            <a:r>
              <a:rPr lang="en-US" sz="1200" dirty="0"/>
              <a:t>Q20. What is your gender? </a:t>
            </a:r>
            <a:r>
              <a:rPr lang="en-GB" sz="1200" dirty="0"/>
              <a:t>[Base n=702]</a:t>
            </a:r>
          </a:p>
          <a:p>
            <a:r>
              <a:rPr lang="en-US" sz="1200" dirty="0"/>
              <a:t>Q18c. How satisfied are you with this resource/ these resources? [</a:t>
            </a:r>
            <a:r>
              <a:rPr lang="en-GB" sz="1200" dirty="0"/>
              <a:t>Base n=702]</a:t>
            </a:r>
            <a:r>
              <a:rPr lang="en-US" sz="1200" dirty="0"/>
              <a:t> </a:t>
            </a:r>
            <a:endParaRPr lang="en-GB" sz="1200" dirty="0"/>
          </a:p>
        </p:txBody>
      </p:sp>
      <p:sp>
        <p:nvSpPr>
          <p:cNvPr id="8" name="TextBox 7">
            <a:extLst>
              <a:ext uri="{FF2B5EF4-FFF2-40B4-BE49-F238E27FC236}">
                <a16:creationId xmlns:a16="http://schemas.microsoft.com/office/drawing/2014/main" id="{A2169E2C-09DC-4A5D-9DA0-3E4C02A9B08C}"/>
              </a:ext>
            </a:extLst>
          </p:cNvPr>
          <p:cNvSpPr txBox="1"/>
          <p:nvPr/>
        </p:nvSpPr>
        <p:spPr>
          <a:xfrm>
            <a:off x="9157548" y="1448178"/>
            <a:ext cx="3034452" cy="923330"/>
          </a:xfrm>
          <a:prstGeom prst="rect">
            <a:avLst/>
          </a:prstGeom>
          <a:solidFill>
            <a:schemeClr val="bg2"/>
          </a:solidFill>
        </p:spPr>
        <p:txBody>
          <a:bodyPr wrap="square" rtlCol="0">
            <a:spAutoFit/>
          </a:bodyPr>
          <a:lstStyle/>
          <a:p>
            <a:r>
              <a:rPr lang="en-GB" dirty="0">
                <a:solidFill>
                  <a:srgbClr val="CB0592"/>
                </a:solidFill>
              </a:rPr>
              <a:t>Women tended to have higher satisfaction scores with the services they engaged with</a:t>
            </a:r>
          </a:p>
        </p:txBody>
      </p:sp>
      <p:graphicFrame>
        <p:nvGraphicFramePr>
          <p:cNvPr id="11" name="Chart 10">
            <a:extLst>
              <a:ext uri="{FF2B5EF4-FFF2-40B4-BE49-F238E27FC236}">
                <a16:creationId xmlns:a16="http://schemas.microsoft.com/office/drawing/2014/main" id="{FB2351D7-A560-EF7A-DD8E-458B7CB6C663}"/>
              </a:ext>
            </a:extLst>
          </p:cNvPr>
          <p:cNvGraphicFramePr/>
          <p:nvPr>
            <p:extLst>
              <p:ext uri="{D42A27DB-BD31-4B8C-83A1-F6EECF244321}">
                <p14:modId xmlns:p14="http://schemas.microsoft.com/office/powerpoint/2010/main" val="267313407"/>
              </p:ext>
            </p:extLst>
          </p:nvPr>
        </p:nvGraphicFramePr>
        <p:xfrm>
          <a:off x="810490" y="1932502"/>
          <a:ext cx="8749145" cy="4440809"/>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a:extLst>
              <a:ext uri="{FF2B5EF4-FFF2-40B4-BE49-F238E27FC236}">
                <a16:creationId xmlns:a16="http://schemas.microsoft.com/office/drawing/2014/main" id="{25E6A514-6971-69F8-C126-3EE716766385}"/>
              </a:ext>
            </a:extLst>
          </p:cNvPr>
          <p:cNvPicPr>
            <a:picLocks noChangeAspect="1"/>
          </p:cNvPicPr>
          <p:nvPr/>
        </p:nvPicPr>
        <p:blipFill>
          <a:blip r:embed="rId3"/>
          <a:stretch>
            <a:fillRect/>
          </a:stretch>
        </p:blipFill>
        <p:spPr>
          <a:xfrm>
            <a:off x="114075" y="123865"/>
            <a:ext cx="2066416" cy="464517"/>
          </a:xfrm>
          <a:prstGeom prst="rect">
            <a:avLst/>
          </a:prstGeom>
        </p:spPr>
      </p:pic>
      <p:sp>
        <p:nvSpPr>
          <p:cNvPr id="5" name="Star: 5 Points 4">
            <a:extLst>
              <a:ext uri="{FF2B5EF4-FFF2-40B4-BE49-F238E27FC236}">
                <a16:creationId xmlns:a16="http://schemas.microsoft.com/office/drawing/2014/main" id="{008B2A0B-70B4-EA15-3F16-B1FFA763B791}"/>
              </a:ext>
            </a:extLst>
          </p:cNvPr>
          <p:cNvSpPr/>
          <p:nvPr/>
        </p:nvSpPr>
        <p:spPr>
          <a:xfrm>
            <a:off x="3034452" y="2037015"/>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Star: 5 Points 5">
            <a:extLst>
              <a:ext uri="{FF2B5EF4-FFF2-40B4-BE49-F238E27FC236}">
                <a16:creationId xmlns:a16="http://schemas.microsoft.com/office/drawing/2014/main" id="{47E73C88-669C-D4E0-951E-578FAEF6A0A3}"/>
              </a:ext>
            </a:extLst>
          </p:cNvPr>
          <p:cNvSpPr/>
          <p:nvPr/>
        </p:nvSpPr>
        <p:spPr>
          <a:xfrm>
            <a:off x="1737146" y="2057739"/>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Star: 5 Points 9">
            <a:extLst>
              <a:ext uri="{FF2B5EF4-FFF2-40B4-BE49-F238E27FC236}">
                <a16:creationId xmlns:a16="http://schemas.microsoft.com/office/drawing/2014/main" id="{46C2F40D-E969-0A75-10D5-F6968F3D9ADB}"/>
              </a:ext>
            </a:extLst>
          </p:cNvPr>
          <p:cNvSpPr/>
          <p:nvPr/>
        </p:nvSpPr>
        <p:spPr>
          <a:xfrm>
            <a:off x="4304048" y="2057738"/>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Star: 5 Points 11">
            <a:extLst>
              <a:ext uri="{FF2B5EF4-FFF2-40B4-BE49-F238E27FC236}">
                <a16:creationId xmlns:a16="http://schemas.microsoft.com/office/drawing/2014/main" id="{4C47FF00-B3A2-8514-5869-9ABEE401F2E6}"/>
              </a:ext>
            </a:extLst>
          </p:cNvPr>
          <p:cNvSpPr/>
          <p:nvPr/>
        </p:nvSpPr>
        <p:spPr>
          <a:xfrm>
            <a:off x="4965165" y="2092435"/>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Star: 5 Points 14">
            <a:extLst>
              <a:ext uri="{FF2B5EF4-FFF2-40B4-BE49-F238E27FC236}">
                <a16:creationId xmlns:a16="http://schemas.microsoft.com/office/drawing/2014/main" id="{E22CCF36-DDD8-FE48-DCE8-A7D3373638D8}"/>
              </a:ext>
            </a:extLst>
          </p:cNvPr>
          <p:cNvSpPr/>
          <p:nvPr/>
        </p:nvSpPr>
        <p:spPr>
          <a:xfrm>
            <a:off x="5651852" y="2116352"/>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6" name="Star: 5 Points 15">
            <a:extLst>
              <a:ext uri="{FF2B5EF4-FFF2-40B4-BE49-F238E27FC236}">
                <a16:creationId xmlns:a16="http://schemas.microsoft.com/office/drawing/2014/main" id="{8A9B7DD5-7C82-9C65-CE35-B949D450B71C}"/>
              </a:ext>
            </a:extLst>
          </p:cNvPr>
          <p:cNvSpPr/>
          <p:nvPr/>
        </p:nvSpPr>
        <p:spPr>
          <a:xfrm>
            <a:off x="6893928" y="2227192"/>
            <a:ext cx="179983" cy="179996"/>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241900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Anything else – open comments </a:t>
            </a:r>
          </a:p>
        </p:txBody>
      </p:sp>
      <p:pic>
        <p:nvPicPr>
          <p:cNvPr id="7" name="Picture 6">
            <a:extLst>
              <a:ext uri="{FF2B5EF4-FFF2-40B4-BE49-F238E27FC236}">
                <a16:creationId xmlns:a16="http://schemas.microsoft.com/office/drawing/2014/main" id="{259A436F-53BC-359C-F4AA-3CBE8A4D30B3}"/>
              </a:ext>
            </a:extLst>
          </p:cNvPr>
          <p:cNvPicPr>
            <a:picLocks noChangeAspect="1"/>
          </p:cNvPicPr>
          <p:nvPr/>
        </p:nvPicPr>
        <p:blipFill>
          <a:blip r:embed="rId2"/>
          <a:stretch>
            <a:fillRect/>
          </a:stretch>
        </p:blipFill>
        <p:spPr>
          <a:xfrm>
            <a:off x="114075" y="123865"/>
            <a:ext cx="2066416" cy="464517"/>
          </a:xfrm>
          <a:prstGeom prst="rect">
            <a:avLst/>
          </a:prstGeom>
        </p:spPr>
      </p:pic>
      <p:sp>
        <p:nvSpPr>
          <p:cNvPr id="2" name="TextBox 1">
            <a:extLst>
              <a:ext uri="{FF2B5EF4-FFF2-40B4-BE49-F238E27FC236}">
                <a16:creationId xmlns:a16="http://schemas.microsoft.com/office/drawing/2014/main" id="{4D8F15D4-5EB3-F079-AE3B-DD07AC849AD0}"/>
              </a:ext>
            </a:extLst>
          </p:cNvPr>
          <p:cNvSpPr txBox="1"/>
          <p:nvPr/>
        </p:nvSpPr>
        <p:spPr>
          <a:xfrm>
            <a:off x="0" y="6581001"/>
            <a:ext cx="12192000" cy="276999"/>
          </a:xfrm>
          <a:prstGeom prst="rect">
            <a:avLst/>
          </a:prstGeom>
          <a:solidFill>
            <a:schemeClr val="bg2"/>
          </a:solidFill>
        </p:spPr>
        <p:txBody>
          <a:bodyPr wrap="square" rtlCol="0">
            <a:spAutoFit/>
          </a:bodyPr>
          <a:lstStyle/>
          <a:p>
            <a:r>
              <a:rPr lang="en-US" sz="1200" dirty="0"/>
              <a:t>Q23.  Please add anything else you would like to share about your experiences with CLL/SLL or of what CLL/SLL Support does? [</a:t>
            </a:r>
            <a:r>
              <a:rPr lang="en-GB" sz="1200" dirty="0"/>
              <a:t>Base n=702]</a:t>
            </a:r>
            <a:r>
              <a:rPr lang="en-US" sz="1200" dirty="0"/>
              <a:t> </a:t>
            </a:r>
            <a:r>
              <a:rPr lang="en-GB" sz="1200" dirty="0"/>
              <a:t> </a:t>
            </a:r>
          </a:p>
        </p:txBody>
      </p:sp>
      <p:graphicFrame>
        <p:nvGraphicFramePr>
          <p:cNvPr id="4" name="Diagram 3">
            <a:extLst>
              <a:ext uri="{FF2B5EF4-FFF2-40B4-BE49-F238E27FC236}">
                <a16:creationId xmlns:a16="http://schemas.microsoft.com/office/drawing/2014/main" id="{30008424-4EE1-563C-D639-0745E1085ED7}"/>
              </a:ext>
            </a:extLst>
          </p:cNvPr>
          <p:cNvGraphicFramePr/>
          <p:nvPr/>
        </p:nvGraphicFramePr>
        <p:xfrm>
          <a:off x="2953407" y="1292772"/>
          <a:ext cx="8675375" cy="5288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Closing The Open Forum; Opening New Conversations : NPR Public Editor : NPR">
            <a:extLst>
              <a:ext uri="{FF2B5EF4-FFF2-40B4-BE49-F238E27FC236}">
                <a16:creationId xmlns:a16="http://schemas.microsoft.com/office/drawing/2014/main" id="{A68C9477-4F8C-64F4-64C4-AC03F176D93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216" y="266076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8762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Anything else – open comments</a:t>
            </a:r>
          </a:p>
        </p:txBody>
      </p:sp>
      <p:pic>
        <p:nvPicPr>
          <p:cNvPr id="7" name="Picture 6">
            <a:extLst>
              <a:ext uri="{FF2B5EF4-FFF2-40B4-BE49-F238E27FC236}">
                <a16:creationId xmlns:a16="http://schemas.microsoft.com/office/drawing/2014/main" id="{259A436F-53BC-359C-F4AA-3CBE8A4D30B3}"/>
              </a:ext>
            </a:extLst>
          </p:cNvPr>
          <p:cNvPicPr>
            <a:picLocks noChangeAspect="1"/>
          </p:cNvPicPr>
          <p:nvPr/>
        </p:nvPicPr>
        <p:blipFill>
          <a:blip r:embed="rId2"/>
          <a:stretch>
            <a:fillRect/>
          </a:stretch>
        </p:blipFill>
        <p:spPr>
          <a:xfrm>
            <a:off x="114075" y="123865"/>
            <a:ext cx="2066416" cy="464517"/>
          </a:xfrm>
          <a:prstGeom prst="rect">
            <a:avLst/>
          </a:prstGeom>
        </p:spPr>
      </p:pic>
      <p:sp>
        <p:nvSpPr>
          <p:cNvPr id="2" name="TextBox 1">
            <a:extLst>
              <a:ext uri="{FF2B5EF4-FFF2-40B4-BE49-F238E27FC236}">
                <a16:creationId xmlns:a16="http://schemas.microsoft.com/office/drawing/2014/main" id="{4D8F15D4-5EB3-F079-AE3B-DD07AC849AD0}"/>
              </a:ext>
            </a:extLst>
          </p:cNvPr>
          <p:cNvSpPr txBox="1"/>
          <p:nvPr/>
        </p:nvSpPr>
        <p:spPr>
          <a:xfrm>
            <a:off x="0" y="6581001"/>
            <a:ext cx="12192000" cy="276999"/>
          </a:xfrm>
          <a:prstGeom prst="rect">
            <a:avLst/>
          </a:prstGeom>
          <a:solidFill>
            <a:schemeClr val="bg2"/>
          </a:solidFill>
        </p:spPr>
        <p:txBody>
          <a:bodyPr wrap="square" rtlCol="0">
            <a:spAutoFit/>
          </a:bodyPr>
          <a:lstStyle/>
          <a:p>
            <a:r>
              <a:rPr lang="en-US" sz="1200" dirty="0"/>
              <a:t>Q23.  Please add anything else you would like to share about your experiences with CLL/SLL or of what CLL/SLL Support does? [</a:t>
            </a:r>
            <a:r>
              <a:rPr lang="en-GB" sz="1200" dirty="0"/>
              <a:t>Base n=702]</a:t>
            </a:r>
            <a:r>
              <a:rPr lang="en-US" sz="1200" dirty="0"/>
              <a:t> </a:t>
            </a:r>
            <a:r>
              <a:rPr lang="en-GB" sz="1200" dirty="0"/>
              <a:t> </a:t>
            </a:r>
          </a:p>
        </p:txBody>
      </p:sp>
      <p:graphicFrame>
        <p:nvGraphicFramePr>
          <p:cNvPr id="4" name="Diagram 3">
            <a:extLst>
              <a:ext uri="{FF2B5EF4-FFF2-40B4-BE49-F238E27FC236}">
                <a16:creationId xmlns:a16="http://schemas.microsoft.com/office/drawing/2014/main" id="{AF41CF29-B73E-B328-227C-41A5723E1510}"/>
              </a:ext>
            </a:extLst>
          </p:cNvPr>
          <p:cNvGraphicFramePr/>
          <p:nvPr>
            <p:extLst>
              <p:ext uri="{D42A27DB-BD31-4B8C-83A1-F6EECF244321}">
                <p14:modId xmlns:p14="http://schemas.microsoft.com/office/powerpoint/2010/main" val="2915854848"/>
              </p:ext>
            </p:extLst>
          </p:nvPr>
        </p:nvGraphicFramePr>
        <p:xfrm>
          <a:off x="3135242" y="1351722"/>
          <a:ext cx="8576793" cy="5229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2" name="Picture 4" descr="Closing The Open Forum; Opening New Conversations : NPR Public Editor : NPR">
            <a:extLst>
              <a:ext uri="{FF2B5EF4-FFF2-40B4-BE49-F238E27FC236}">
                <a16:creationId xmlns:a16="http://schemas.microsoft.com/office/drawing/2014/main" id="{F2A84E37-E110-4911-B40E-03358A95F6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965" y="266076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625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US" dirty="0"/>
              <a:t>Compliments from the respondents!</a:t>
            </a:r>
            <a:endParaRPr lang="en-GB" dirty="0"/>
          </a:p>
        </p:txBody>
      </p:sp>
      <p:sp>
        <p:nvSpPr>
          <p:cNvPr id="6" name="Content Placeholder 5">
            <a:extLst>
              <a:ext uri="{FF2B5EF4-FFF2-40B4-BE49-F238E27FC236}">
                <a16:creationId xmlns:a16="http://schemas.microsoft.com/office/drawing/2014/main" id="{5A7F0814-04CF-BF95-C3B5-8E352DCC9381}"/>
              </a:ext>
            </a:extLst>
          </p:cNvPr>
          <p:cNvSpPr>
            <a:spLocks noGrp="1"/>
          </p:cNvSpPr>
          <p:nvPr>
            <p:ph idx="1"/>
          </p:nvPr>
        </p:nvSpPr>
        <p:spPr>
          <a:xfrm>
            <a:off x="838200" y="2113856"/>
            <a:ext cx="10515600" cy="4351338"/>
          </a:xfrm>
        </p:spPr>
        <p:txBody>
          <a:bodyPr/>
          <a:lstStyle/>
          <a:p>
            <a:pPr marL="0" indent="0" algn="ctr">
              <a:spcBef>
                <a:spcPts val="600"/>
              </a:spcBef>
              <a:spcAft>
                <a:spcPts val="600"/>
              </a:spcAft>
              <a:buNone/>
            </a:pPr>
            <a:r>
              <a:rPr lang="en-GB" sz="2800" b="1" i="1" dirty="0">
                <a:solidFill>
                  <a:srgbClr val="CB0592"/>
                </a:solidFill>
              </a:rPr>
              <a:t>‘I have learned more from your website than anywhere else’</a:t>
            </a:r>
          </a:p>
          <a:p>
            <a:pPr marL="0" indent="0" algn="ctr">
              <a:spcBef>
                <a:spcPts val="600"/>
              </a:spcBef>
              <a:spcAft>
                <a:spcPts val="600"/>
              </a:spcAft>
              <a:buNone/>
            </a:pPr>
            <a:r>
              <a:rPr lang="en-US" sz="2800" b="1" i="1" cap="none" spc="0" dirty="0">
                <a:ln w="0"/>
                <a:solidFill>
                  <a:srgbClr val="CB0592"/>
                </a:solidFill>
                <a:effectLst>
                  <a:outerShdw blurRad="38100" dist="19050" dir="2700000" algn="tl" rotWithShape="0">
                    <a:schemeClr val="dk1">
                      <a:alpha val="40000"/>
                    </a:schemeClr>
                  </a:outerShdw>
                </a:effectLst>
              </a:rPr>
              <a:t>‘Information easily accessible, clear, easy to understand’</a:t>
            </a:r>
          </a:p>
          <a:p>
            <a:pPr marL="0" indent="0" algn="ctr">
              <a:spcBef>
                <a:spcPts val="600"/>
              </a:spcBef>
              <a:spcAft>
                <a:spcPts val="600"/>
              </a:spcAft>
              <a:buNone/>
            </a:pPr>
            <a:r>
              <a:rPr lang="en-GB" sz="2800" b="1" i="1" dirty="0">
                <a:solidFill>
                  <a:srgbClr val="CB0592"/>
                </a:solidFill>
              </a:rPr>
              <a:t>‘Health Unlocked a God Send’</a:t>
            </a:r>
          </a:p>
          <a:p>
            <a:pPr marL="0" indent="0" algn="ctr">
              <a:spcBef>
                <a:spcPts val="600"/>
              </a:spcBef>
              <a:spcAft>
                <a:spcPts val="600"/>
              </a:spcAft>
              <a:buNone/>
            </a:pPr>
            <a:r>
              <a:rPr lang="en-GB" sz="2800" b="1" i="1" dirty="0">
                <a:solidFill>
                  <a:srgbClr val="CB0592"/>
                </a:solidFill>
              </a:rPr>
              <a:t>‘Under 60’s </a:t>
            </a:r>
            <a:r>
              <a:rPr lang="en-GB" b="1" i="1" dirty="0">
                <a:solidFill>
                  <a:srgbClr val="CB0592"/>
                </a:solidFill>
              </a:rPr>
              <a:t>W</a:t>
            </a:r>
            <a:r>
              <a:rPr lang="en-GB" sz="2800" b="1" i="1" dirty="0">
                <a:solidFill>
                  <a:srgbClr val="CB0592"/>
                </a:solidFill>
              </a:rPr>
              <a:t>hatsApp </a:t>
            </a:r>
            <a:r>
              <a:rPr lang="en-GB" b="1" i="1" dirty="0">
                <a:solidFill>
                  <a:srgbClr val="CB0592"/>
                </a:solidFill>
              </a:rPr>
              <a:t>group, is a lifeline of information and support’</a:t>
            </a:r>
          </a:p>
          <a:p>
            <a:pPr marL="0" indent="0" algn="ctr">
              <a:spcBef>
                <a:spcPts val="600"/>
              </a:spcBef>
              <a:spcAft>
                <a:spcPts val="600"/>
              </a:spcAft>
              <a:buNone/>
            </a:pPr>
            <a:r>
              <a:rPr lang="en-GB" b="1" i="1" dirty="0">
                <a:solidFill>
                  <a:srgbClr val="CB0592"/>
                </a:solidFill>
              </a:rPr>
              <a:t>‘CLL Support has been a lifeline for me since diagnosis’</a:t>
            </a:r>
          </a:p>
          <a:p>
            <a:pPr marL="0" indent="0" algn="ctr">
              <a:spcBef>
                <a:spcPts val="600"/>
              </a:spcBef>
              <a:spcAft>
                <a:spcPts val="600"/>
              </a:spcAft>
              <a:buNone/>
            </a:pPr>
            <a:r>
              <a:rPr lang="en-GB" b="1" i="1" dirty="0">
                <a:solidFill>
                  <a:srgbClr val="CB0592"/>
                </a:solidFill>
              </a:rPr>
              <a:t>‘Webinars  very informative, helpful and supportive throughout COVID’</a:t>
            </a:r>
          </a:p>
          <a:p>
            <a:pPr marL="0" indent="0" algn="ctr">
              <a:spcBef>
                <a:spcPts val="600"/>
              </a:spcBef>
              <a:spcAft>
                <a:spcPts val="600"/>
              </a:spcAft>
              <a:buNone/>
            </a:pPr>
            <a:r>
              <a:rPr lang="en-US" b="1" i="1" dirty="0">
                <a:solidFill>
                  <a:srgbClr val="CB0592"/>
                </a:solidFill>
              </a:rPr>
              <a:t>“You should pat yourselves on the back!”</a:t>
            </a:r>
            <a:endParaRPr lang="en-GB" b="1" i="1" dirty="0">
              <a:solidFill>
                <a:srgbClr val="CB0592"/>
              </a:solidFill>
            </a:endParaRPr>
          </a:p>
          <a:p>
            <a:pPr marL="0" indent="0">
              <a:buNone/>
            </a:pPr>
            <a:endParaRPr lang="en-GB" b="1" dirty="0">
              <a:solidFill>
                <a:srgbClr val="CB0592"/>
              </a:solidFill>
            </a:endParaRPr>
          </a:p>
        </p:txBody>
      </p:sp>
      <p:sp>
        <p:nvSpPr>
          <p:cNvPr id="4" name="TextBox 3">
            <a:extLst>
              <a:ext uri="{FF2B5EF4-FFF2-40B4-BE49-F238E27FC236}">
                <a16:creationId xmlns:a16="http://schemas.microsoft.com/office/drawing/2014/main" id="{771D588D-1106-8106-3E48-026CDCE9812A}"/>
              </a:ext>
            </a:extLst>
          </p:cNvPr>
          <p:cNvSpPr txBox="1"/>
          <p:nvPr/>
        </p:nvSpPr>
        <p:spPr>
          <a:xfrm>
            <a:off x="0" y="6581001"/>
            <a:ext cx="12192000" cy="276999"/>
          </a:xfrm>
          <a:prstGeom prst="rect">
            <a:avLst/>
          </a:prstGeom>
          <a:solidFill>
            <a:schemeClr val="bg2"/>
          </a:solidFill>
        </p:spPr>
        <p:txBody>
          <a:bodyPr wrap="square" rtlCol="0">
            <a:spAutoFit/>
          </a:bodyPr>
          <a:lstStyle/>
          <a:p>
            <a:r>
              <a:rPr lang="en-US" sz="1200" dirty="0"/>
              <a:t>Q23.  Please add anything else you would like to share about your experiences with CLL/SLL or of what CLL/SLL Support does? [</a:t>
            </a:r>
            <a:r>
              <a:rPr lang="en-GB" sz="1200" dirty="0"/>
              <a:t>Base n=702]</a:t>
            </a:r>
            <a:r>
              <a:rPr lang="en-US" sz="1200" dirty="0"/>
              <a:t> </a:t>
            </a:r>
            <a:r>
              <a:rPr lang="en-GB" sz="1200" dirty="0"/>
              <a:t> </a:t>
            </a:r>
          </a:p>
        </p:txBody>
      </p:sp>
      <p:pic>
        <p:nvPicPr>
          <p:cNvPr id="7" name="Picture 6">
            <a:extLst>
              <a:ext uri="{FF2B5EF4-FFF2-40B4-BE49-F238E27FC236}">
                <a16:creationId xmlns:a16="http://schemas.microsoft.com/office/drawing/2014/main" id="{A2F0BDED-A25D-64F7-D36B-3F36868A32BB}"/>
              </a:ext>
            </a:extLst>
          </p:cNvPr>
          <p:cNvPicPr>
            <a:picLocks noChangeAspect="1"/>
          </p:cNvPicPr>
          <p:nvPr/>
        </p:nvPicPr>
        <p:blipFill>
          <a:blip r:embed="rId2"/>
          <a:stretch>
            <a:fillRect/>
          </a:stretch>
        </p:blipFill>
        <p:spPr>
          <a:xfrm>
            <a:off x="114075" y="123865"/>
            <a:ext cx="2066416" cy="464517"/>
          </a:xfrm>
          <a:prstGeom prst="rect">
            <a:avLst/>
          </a:prstGeom>
        </p:spPr>
      </p:pic>
      <p:pic>
        <p:nvPicPr>
          <p:cNvPr id="3074" name="Picture 2" descr="What Are Speech Marks? | How to Use Speech Marks">
            <a:extLst>
              <a:ext uri="{FF2B5EF4-FFF2-40B4-BE49-F238E27FC236}">
                <a16:creationId xmlns:a16="http://schemas.microsoft.com/office/drawing/2014/main" id="{3E70E88A-8632-FCA8-6EBD-8AAD2ED953AE}"/>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1961" t="6893"/>
          <a:stretch/>
        </p:blipFill>
        <p:spPr bwMode="auto">
          <a:xfrm>
            <a:off x="10505660" y="5126575"/>
            <a:ext cx="1404730" cy="14544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hat Are Speech Marks? | How to Use Speech Marks">
            <a:extLst>
              <a:ext uri="{FF2B5EF4-FFF2-40B4-BE49-F238E27FC236}">
                <a16:creationId xmlns:a16="http://schemas.microsoft.com/office/drawing/2014/main" id="{9DE5DC88-6B6E-537A-5FE0-47990C0ED37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7847"/>
          <a:stretch/>
        </p:blipFill>
        <p:spPr bwMode="auto">
          <a:xfrm>
            <a:off x="114075" y="1866900"/>
            <a:ext cx="1525035"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0719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AA8057-4EFC-9BDA-1C9A-810DF2B572CA}"/>
              </a:ext>
            </a:extLst>
          </p:cNvPr>
          <p:cNvSpPr>
            <a:spLocks noGrp="1"/>
          </p:cNvSpPr>
          <p:nvPr>
            <p:ph type="title"/>
          </p:nvPr>
        </p:nvSpPr>
        <p:spPr/>
        <p:txBody>
          <a:bodyPr/>
          <a:lstStyle/>
          <a:p>
            <a:r>
              <a:rPr lang="en-GB" dirty="0"/>
              <a:t>Respondents were engaged with the results</a:t>
            </a:r>
          </a:p>
        </p:txBody>
      </p:sp>
      <p:sp>
        <p:nvSpPr>
          <p:cNvPr id="4" name="TextBox 3">
            <a:extLst>
              <a:ext uri="{FF2B5EF4-FFF2-40B4-BE49-F238E27FC236}">
                <a16:creationId xmlns:a16="http://schemas.microsoft.com/office/drawing/2014/main" id="{771D588D-1106-8106-3E48-026CDCE9812A}"/>
              </a:ext>
            </a:extLst>
          </p:cNvPr>
          <p:cNvSpPr txBox="1"/>
          <p:nvPr/>
        </p:nvSpPr>
        <p:spPr>
          <a:xfrm>
            <a:off x="0" y="6581001"/>
            <a:ext cx="12192000" cy="276999"/>
          </a:xfrm>
          <a:prstGeom prst="rect">
            <a:avLst/>
          </a:prstGeom>
          <a:solidFill>
            <a:schemeClr val="bg2"/>
          </a:solidFill>
        </p:spPr>
        <p:txBody>
          <a:bodyPr wrap="square" rtlCol="0">
            <a:spAutoFit/>
          </a:bodyPr>
          <a:lstStyle/>
          <a:p>
            <a:r>
              <a:rPr lang="en-US" sz="1200" dirty="0"/>
              <a:t>Q23.  Please add anything else you would like to share about your experiences with CLL/SLL or of what CLL/SLL Support does? [</a:t>
            </a:r>
            <a:r>
              <a:rPr lang="en-GB" sz="1200" dirty="0"/>
              <a:t>Base n=702]</a:t>
            </a:r>
            <a:r>
              <a:rPr lang="en-US" sz="1200" dirty="0"/>
              <a:t> </a:t>
            </a:r>
            <a:r>
              <a:rPr lang="en-GB" sz="1200" dirty="0"/>
              <a:t> </a:t>
            </a:r>
          </a:p>
        </p:txBody>
      </p:sp>
      <p:pic>
        <p:nvPicPr>
          <p:cNvPr id="7" name="Picture 6">
            <a:extLst>
              <a:ext uri="{FF2B5EF4-FFF2-40B4-BE49-F238E27FC236}">
                <a16:creationId xmlns:a16="http://schemas.microsoft.com/office/drawing/2014/main" id="{A2F0BDED-A25D-64F7-D36B-3F36868A32BB}"/>
              </a:ext>
            </a:extLst>
          </p:cNvPr>
          <p:cNvPicPr>
            <a:picLocks noChangeAspect="1"/>
          </p:cNvPicPr>
          <p:nvPr/>
        </p:nvPicPr>
        <p:blipFill>
          <a:blip r:embed="rId2"/>
          <a:stretch>
            <a:fillRect/>
          </a:stretch>
        </p:blipFill>
        <p:spPr>
          <a:xfrm>
            <a:off x="114075" y="123865"/>
            <a:ext cx="2066416" cy="464517"/>
          </a:xfrm>
          <a:prstGeom prst="rect">
            <a:avLst/>
          </a:prstGeom>
        </p:spPr>
      </p:pic>
      <p:sp>
        <p:nvSpPr>
          <p:cNvPr id="5" name="Content Placeholder 4">
            <a:extLst>
              <a:ext uri="{FF2B5EF4-FFF2-40B4-BE49-F238E27FC236}">
                <a16:creationId xmlns:a16="http://schemas.microsoft.com/office/drawing/2014/main" id="{C1136988-DDDE-A6EC-91BF-7368D26315A3}"/>
              </a:ext>
            </a:extLst>
          </p:cNvPr>
          <p:cNvSpPr>
            <a:spLocks noGrp="1"/>
          </p:cNvSpPr>
          <p:nvPr>
            <p:ph idx="1"/>
          </p:nvPr>
        </p:nvSpPr>
        <p:spPr>
          <a:xfrm>
            <a:off x="4769964" y="2252406"/>
            <a:ext cx="6583836" cy="4351338"/>
          </a:xfrm>
        </p:spPr>
        <p:txBody>
          <a:bodyPr>
            <a:normAutofit/>
          </a:bodyPr>
          <a:lstStyle/>
          <a:p>
            <a:r>
              <a:rPr lang="en-GB" sz="2000" b="1" dirty="0"/>
              <a:t>420/702 respondents would like a summary of the findings</a:t>
            </a:r>
          </a:p>
          <a:p>
            <a:r>
              <a:rPr lang="en-GB" sz="2000" b="1" dirty="0"/>
              <a:t>226/702 would </a:t>
            </a:r>
            <a:r>
              <a:rPr lang="en-GB" sz="2000" b="1" dirty="0">
                <a:effectLst/>
                <a:latin typeface="Calibri" panose="020F0502020204030204" pitchFamily="34" charset="0"/>
                <a:ea typeface="Calibri" panose="020F0502020204030204" pitchFamily="34" charset="0"/>
              </a:rPr>
              <a:t>be interested in volunteering for any further research, trials or studies to improve the care of people with CLL </a:t>
            </a:r>
          </a:p>
          <a:p>
            <a:r>
              <a:rPr lang="en-GB" sz="2000" b="1" dirty="0">
                <a:effectLst/>
                <a:latin typeface="Calibri" panose="020F0502020204030204" pitchFamily="34" charset="0"/>
                <a:ea typeface="Calibri" panose="020F0502020204030204" pitchFamily="34" charset="0"/>
              </a:rPr>
              <a:t>216/702 would be happy to be involved in any follow up calls or forum to improve care for people with CLL</a:t>
            </a:r>
          </a:p>
          <a:p>
            <a:r>
              <a:rPr lang="en-GB" sz="2000" b="1" dirty="0">
                <a:effectLst/>
                <a:latin typeface="Calibri" panose="020F0502020204030204" pitchFamily="34" charset="0"/>
                <a:ea typeface="Calibri" panose="020F0502020204030204" pitchFamily="34" charset="0"/>
              </a:rPr>
              <a:t>174/702 would like more guidance and advice on the latest CLL treatment and care</a:t>
            </a:r>
          </a:p>
          <a:p>
            <a:endParaRPr lang="en-GB" sz="3200" dirty="0"/>
          </a:p>
        </p:txBody>
      </p:sp>
      <p:pic>
        <p:nvPicPr>
          <p:cNvPr id="1026" name="Picture 2" descr="673,367 Results Images, Stock Photos &amp; Vectors | Shutterstock">
            <a:extLst>
              <a:ext uri="{FF2B5EF4-FFF2-40B4-BE49-F238E27FC236}">
                <a16:creationId xmlns:a16="http://schemas.microsoft.com/office/drawing/2014/main" id="{F2AB1FDB-A312-A6F9-33EA-ED3104520C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358"/>
          <a:stretch/>
        </p:blipFill>
        <p:spPr bwMode="auto">
          <a:xfrm>
            <a:off x="0" y="2224179"/>
            <a:ext cx="4302239" cy="2790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05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DB3E81-DC71-DB39-2587-E80227CBA06C}"/>
              </a:ext>
            </a:extLst>
          </p:cNvPr>
          <p:cNvSpPr>
            <a:spLocks noGrp="1"/>
          </p:cNvSpPr>
          <p:nvPr>
            <p:ph type="title"/>
          </p:nvPr>
        </p:nvSpPr>
        <p:spPr>
          <a:xfrm>
            <a:off x="4380588" y="965199"/>
            <a:ext cx="6766078" cy="4927601"/>
          </a:xfrm>
        </p:spPr>
        <p:txBody>
          <a:bodyPr vert="horz" lIns="91440" tIns="45720" rIns="91440" bIns="45720" rtlCol="0" anchor="ctr">
            <a:normAutofit/>
          </a:bodyPr>
          <a:lstStyle/>
          <a:p>
            <a:r>
              <a:rPr lang="en-US" sz="4800" kern="1200" dirty="0">
                <a:solidFill>
                  <a:schemeClr val="bg1"/>
                </a:solidFill>
                <a:latin typeface="+mj-lt"/>
                <a:ea typeface="+mj-ea"/>
                <a:cs typeface="+mj-cs"/>
              </a:rPr>
              <a:t>Survey results</a:t>
            </a:r>
          </a:p>
        </p:txBody>
      </p:sp>
      <p:cxnSp>
        <p:nvCxnSpPr>
          <p:cNvPr id="9" name="Straight Connector 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38A80FC-C1B4-DA63-0A71-37090DD92C6D}"/>
              </a:ext>
            </a:extLst>
          </p:cNvPr>
          <p:cNvSpPr txBox="1"/>
          <p:nvPr/>
        </p:nvSpPr>
        <p:spPr>
          <a:xfrm>
            <a:off x="321564" y="5216146"/>
            <a:ext cx="11548872" cy="1200329"/>
          </a:xfrm>
          <a:prstGeom prst="rect">
            <a:avLst/>
          </a:prstGeom>
          <a:noFill/>
        </p:spPr>
        <p:txBody>
          <a:bodyPr wrap="square" rtlCol="0">
            <a:spAutoFit/>
          </a:bodyPr>
          <a:lstStyle/>
          <a:p>
            <a:r>
              <a:rPr lang="en-GB" sz="2400" b="1" dirty="0">
                <a:solidFill>
                  <a:schemeClr val="bg1"/>
                </a:solidFill>
              </a:rPr>
              <a:t>Interpreting the results: </a:t>
            </a:r>
          </a:p>
          <a:p>
            <a:r>
              <a:rPr lang="en-GB" sz="2400" b="1" dirty="0">
                <a:solidFill>
                  <a:schemeClr val="bg1"/>
                </a:solidFill>
              </a:rPr>
              <a:t>- Score /10 where 10/10 is the highest rating and 1/10 is lowest rating for each parameter </a:t>
            </a:r>
          </a:p>
          <a:p>
            <a:r>
              <a:rPr lang="en-GB" sz="2400" b="1" dirty="0">
                <a:solidFill>
                  <a:schemeClr val="bg1"/>
                </a:solidFill>
              </a:rPr>
              <a:t>-         Denotes significant difference  </a:t>
            </a:r>
          </a:p>
        </p:txBody>
      </p:sp>
      <p:sp>
        <p:nvSpPr>
          <p:cNvPr id="4" name="Star: 5 Points 3">
            <a:extLst>
              <a:ext uri="{FF2B5EF4-FFF2-40B4-BE49-F238E27FC236}">
                <a16:creationId xmlns:a16="http://schemas.microsoft.com/office/drawing/2014/main" id="{97F3F7B6-93CB-B2C9-C32A-22DBC2A55D7E}"/>
              </a:ext>
            </a:extLst>
          </p:cNvPr>
          <p:cNvSpPr/>
          <p:nvPr/>
        </p:nvSpPr>
        <p:spPr>
          <a:xfrm>
            <a:off x="620697" y="6003719"/>
            <a:ext cx="360000" cy="360000"/>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5" name="Arrow: Down 4">
            <a:extLst>
              <a:ext uri="{FF2B5EF4-FFF2-40B4-BE49-F238E27FC236}">
                <a16:creationId xmlns:a16="http://schemas.microsoft.com/office/drawing/2014/main" id="{9C4225D9-0394-3440-95D3-630DD6CDE645}"/>
              </a:ext>
            </a:extLst>
          </p:cNvPr>
          <p:cNvSpPr/>
          <p:nvPr/>
        </p:nvSpPr>
        <p:spPr>
          <a:xfrm>
            <a:off x="677076" y="2334409"/>
            <a:ext cx="1116000" cy="2355247"/>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571734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21"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22"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Picture 1">
            <a:extLst>
              <a:ext uri="{FF2B5EF4-FFF2-40B4-BE49-F238E27FC236}">
                <a16:creationId xmlns:a16="http://schemas.microsoft.com/office/drawing/2014/main" id="{A6840539-8C49-9391-DA7D-762E13574AF4}"/>
              </a:ext>
            </a:extLst>
          </p:cNvPr>
          <p:cNvPicPr>
            <a:picLocks noChangeAspect="1"/>
          </p:cNvPicPr>
          <p:nvPr/>
        </p:nvPicPr>
        <p:blipFill rotWithShape="1">
          <a:blip r:embed="rId2">
            <a:extLst>
              <a:ext uri="{28A0092B-C50C-407E-A947-70E740481C1C}">
                <a14:useLocalDpi xmlns:a14="http://schemas.microsoft.com/office/drawing/2010/main" val="0"/>
              </a:ext>
            </a:extLst>
          </a:blip>
          <a:srcRect l="6253" r="13617" b="1"/>
          <a:stretch/>
        </p:blipFill>
        <p:spPr>
          <a:xfrm rot="21480000">
            <a:off x="1137837" y="1003258"/>
            <a:ext cx="9916327" cy="4764396"/>
          </a:xfrm>
          <a:prstGeom prst="rect">
            <a:avLst/>
          </a:prstGeom>
        </p:spPr>
      </p:pic>
    </p:spTree>
    <p:extLst>
      <p:ext uri="{BB962C8B-B14F-4D97-AF65-F5344CB8AC3E}">
        <p14:creationId xmlns:p14="http://schemas.microsoft.com/office/powerpoint/2010/main" val="2895591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50AF5-6F20-6DA2-1392-DBBC8B1F4614}"/>
              </a:ext>
            </a:extLst>
          </p:cNvPr>
          <p:cNvSpPr txBox="1"/>
          <p:nvPr/>
        </p:nvSpPr>
        <p:spPr>
          <a:xfrm>
            <a:off x="3049072" y="2970554"/>
            <a:ext cx="6581489" cy="646331"/>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rPr>
              <a:t>CLL Support is very grateful to Dr Bee Laird of GWB Research Ltd and to </a:t>
            </a:r>
            <a:r>
              <a:rPr lang="en-GB" dirty="0">
                <a:latin typeface="Calibri" panose="020F0502020204030204" pitchFamily="34" charset="0"/>
                <a:ea typeface="Calibri" panose="020F0502020204030204" pitchFamily="34" charset="0"/>
              </a:rPr>
              <a:t>K</a:t>
            </a:r>
            <a:r>
              <a:rPr lang="en-GB" sz="1800" dirty="0">
                <a:effectLst/>
                <a:latin typeface="Calibri" panose="020F0502020204030204" pitchFamily="34" charset="0"/>
                <a:ea typeface="Calibri" panose="020F0502020204030204" pitchFamily="34" charset="0"/>
              </a:rPr>
              <a:t>eith Miller at Research Interactive for their help with this survey</a:t>
            </a:r>
          </a:p>
        </p:txBody>
      </p:sp>
      <p:pic>
        <p:nvPicPr>
          <p:cNvPr id="2" name="Picture 1">
            <a:extLst>
              <a:ext uri="{FF2B5EF4-FFF2-40B4-BE49-F238E27FC236}">
                <a16:creationId xmlns:a16="http://schemas.microsoft.com/office/drawing/2014/main" id="{7711FA64-A62A-40F9-849C-583407E86F04}"/>
              </a:ext>
            </a:extLst>
          </p:cNvPr>
          <p:cNvPicPr>
            <a:picLocks noChangeAspect="1"/>
          </p:cNvPicPr>
          <p:nvPr/>
        </p:nvPicPr>
        <p:blipFill rotWithShape="1">
          <a:blip r:embed="rId2"/>
          <a:srcRect l="60844" t="30846"/>
          <a:stretch/>
        </p:blipFill>
        <p:spPr>
          <a:xfrm>
            <a:off x="0" y="0"/>
            <a:ext cx="2776292" cy="4742597"/>
          </a:xfrm>
          <a:prstGeom prst="rect">
            <a:avLst/>
          </a:prstGeom>
        </p:spPr>
      </p:pic>
    </p:spTree>
    <p:extLst>
      <p:ext uri="{BB962C8B-B14F-4D97-AF65-F5344CB8AC3E}">
        <p14:creationId xmlns:p14="http://schemas.microsoft.com/office/powerpoint/2010/main" val="3174083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4C4A11-12C2-EFF0-0D32-625D79427D7C}"/>
              </a:ext>
            </a:extLst>
          </p:cNvPr>
          <p:cNvSpPr>
            <a:spLocks noGrp="1"/>
          </p:cNvSpPr>
          <p:nvPr>
            <p:ph type="title"/>
          </p:nvPr>
        </p:nvSpPr>
        <p:spPr/>
        <p:txBody>
          <a:bodyPr/>
          <a:lstStyle/>
          <a:p>
            <a:r>
              <a:rPr lang="en-GB" dirty="0"/>
              <a:t>Current treatment</a:t>
            </a:r>
          </a:p>
        </p:txBody>
      </p:sp>
      <p:graphicFrame>
        <p:nvGraphicFramePr>
          <p:cNvPr id="6" name="Chart 5">
            <a:extLst>
              <a:ext uri="{FF2B5EF4-FFF2-40B4-BE49-F238E27FC236}">
                <a16:creationId xmlns:a16="http://schemas.microsoft.com/office/drawing/2014/main" id="{8F9C4589-6009-795B-DE0B-77591456D702}"/>
              </a:ext>
            </a:extLst>
          </p:cNvPr>
          <p:cNvGraphicFramePr/>
          <p:nvPr>
            <p:extLst>
              <p:ext uri="{D42A27DB-BD31-4B8C-83A1-F6EECF244321}">
                <p14:modId xmlns:p14="http://schemas.microsoft.com/office/powerpoint/2010/main" val="3755337777"/>
              </p:ext>
            </p:extLst>
          </p:nvPr>
        </p:nvGraphicFramePr>
        <p:xfrm>
          <a:off x="6057900" y="2343165"/>
          <a:ext cx="4675032" cy="36091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992E9822-B6DB-2560-6B04-B6FDD4F8A068}"/>
              </a:ext>
            </a:extLst>
          </p:cNvPr>
          <p:cNvGraphicFramePr/>
          <p:nvPr>
            <p:extLst>
              <p:ext uri="{D42A27DB-BD31-4B8C-83A1-F6EECF244321}">
                <p14:modId xmlns:p14="http://schemas.microsoft.com/office/powerpoint/2010/main" val="3442750113"/>
              </p:ext>
            </p:extLst>
          </p:nvPr>
        </p:nvGraphicFramePr>
        <p:xfrm>
          <a:off x="378069" y="2355260"/>
          <a:ext cx="4675032" cy="33816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CBC7405-5CDC-38D2-39B9-0D997EA42E29}"/>
              </a:ext>
            </a:extLst>
          </p:cNvPr>
          <p:cNvSpPr txBox="1"/>
          <p:nvPr/>
        </p:nvSpPr>
        <p:spPr>
          <a:xfrm>
            <a:off x="0" y="6594764"/>
            <a:ext cx="12192000" cy="461665"/>
          </a:xfrm>
          <a:prstGeom prst="rect">
            <a:avLst/>
          </a:prstGeom>
          <a:solidFill>
            <a:schemeClr val="bg2"/>
          </a:solidFill>
        </p:spPr>
        <p:txBody>
          <a:bodyPr wrap="square" rtlCol="0">
            <a:spAutoFit/>
          </a:bodyPr>
          <a:lstStyle/>
          <a:p>
            <a:r>
              <a:rPr lang="en-US" sz="1200" dirty="0"/>
              <a:t>Q2. Year of diagnosis of CLL/SLL?</a:t>
            </a:r>
            <a:r>
              <a:rPr lang="en-GB" sz="1200" dirty="0"/>
              <a:t> [Base n=702]</a:t>
            </a:r>
          </a:p>
          <a:p>
            <a:r>
              <a:rPr lang="en-US" sz="1200" dirty="0"/>
              <a:t>Q6. What is your / their current situation? </a:t>
            </a:r>
            <a:r>
              <a:rPr lang="en-GB" sz="1200" dirty="0"/>
              <a:t>[Base n=702]</a:t>
            </a:r>
          </a:p>
        </p:txBody>
      </p:sp>
      <p:sp>
        <p:nvSpPr>
          <p:cNvPr id="10" name="TextBox 9">
            <a:extLst>
              <a:ext uri="{FF2B5EF4-FFF2-40B4-BE49-F238E27FC236}">
                <a16:creationId xmlns:a16="http://schemas.microsoft.com/office/drawing/2014/main" id="{55520734-79C9-D442-F98C-EE3CB4829D01}"/>
              </a:ext>
            </a:extLst>
          </p:cNvPr>
          <p:cNvSpPr txBox="1"/>
          <p:nvPr/>
        </p:nvSpPr>
        <p:spPr>
          <a:xfrm>
            <a:off x="6493268" y="846277"/>
            <a:ext cx="5698732" cy="1200329"/>
          </a:xfrm>
          <a:prstGeom prst="rect">
            <a:avLst/>
          </a:prstGeom>
          <a:solidFill>
            <a:schemeClr val="bg2"/>
          </a:solidFill>
        </p:spPr>
        <p:txBody>
          <a:bodyPr wrap="square" rtlCol="0">
            <a:spAutoFit/>
          </a:bodyPr>
          <a:lstStyle/>
          <a:p>
            <a:r>
              <a:rPr lang="en-GB" dirty="0">
                <a:solidFill>
                  <a:srgbClr val="CB0592"/>
                </a:solidFill>
              </a:rPr>
              <a:t>Most common were those diagnosed less than 5 years ago, but those diagnosed longer ago were well represented. More than half the sample were on active monitoring with only 1 in 4 receiving active treatment currently </a:t>
            </a:r>
          </a:p>
        </p:txBody>
      </p:sp>
      <p:pic>
        <p:nvPicPr>
          <p:cNvPr id="9" name="Picture 8">
            <a:extLst>
              <a:ext uri="{FF2B5EF4-FFF2-40B4-BE49-F238E27FC236}">
                <a16:creationId xmlns:a16="http://schemas.microsoft.com/office/drawing/2014/main" id="{31ABABF2-180A-D082-0A58-C693C0785828}"/>
              </a:ext>
            </a:extLst>
          </p:cNvPr>
          <p:cNvPicPr>
            <a:picLocks noChangeAspect="1"/>
          </p:cNvPicPr>
          <p:nvPr/>
        </p:nvPicPr>
        <p:blipFill>
          <a:blip r:embed="rId4"/>
          <a:stretch>
            <a:fillRect/>
          </a:stretch>
        </p:blipFill>
        <p:spPr>
          <a:xfrm>
            <a:off x="114075" y="123865"/>
            <a:ext cx="2066416" cy="464517"/>
          </a:xfrm>
          <a:prstGeom prst="rect">
            <a:avLst/>
          </a:prstGeom>
        </p:spPr>
      </p:pic>
    </p:spTree>
    <p:extLst>
      <p:ext uri="{BB962C8B-B14F-4D97-AF65-F5344CB8AC3E}">
        <p14:creationId xmlns:p14="http://schemas.microsoft.com/office/powerpoint/2010/main" val="15174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4C4A11-12C2-EFF0-0D32-625D79427D7C}"/>
              </a:ext>
            </a:extLst>
          </p:cNvPr>
          <p:cNvSpPr>
            <a:spLocks noGrp="1"/>
          </p:cNvSpPr>
          <p:nvPr>
            <p:ph type="title"/>
          </p:nvPr>
        </p:nvSpPr>
        <p:spPr/>
        <p:txBody>
          <a:bodyPr/>
          <a:lstStyle/>
          <a:p>
            <a:r>
              <a:rPr lang="en-GB" dirty="0"/>
              <a:t>Current treatment</a:t>
            </a:r>
          </a:p>
        </p:txBody>
      </p:sp>
      <p:sp>
        <p:nvSpPr>
          <p:cNvPr id="10" name="TextBox 9">
            <a:extLst>
              <a:ext uri="{FF2B5EF4-FFF2-40B4-BE49-F238E27FC236}">
                <a16:creationId xmlns:a16="http://schemas.microsoft.com/office/drawing/2014/main" id="{55520734-79C9-D442-F98C-EE3CB4829D01}"/>
              </a:ext>
            </a:extLst>
          </p:cNvPr>
          <p:cNvSpPr txBox="1"/>
          <p:nvPr/>
        </p:nvSpPr>
        <p:spPr>
          <a:xfrm>
            <a:off x="7067808" y="979445"/>
            <a:ext cx="5124192" cy="1200329"/>
          </a:xfrm>
          <a:prstGeom prst="rect">
            <a:avLst/>
          </a:prstGeom>
          <a:solidFill>
            <a:schemeClr val="bg2"/>
          </a:solidFill>
        </p:spPr>
        <p:txBody>
          <a:bodyPr wrap="square" rtlCol="0">
            <a:spAutoFit/>
          </a:bodyPr>
          <a:lstStyle/>
          <a:p>
            <a:r>
              <a:rPr lang="en-GB" dirty="0">
                <a:solidFill>
                  <a:srgbClr val="CB0592"/>
                </a:solidFill>
              </a:rPr>
              <a:t>Most respondents were on ‘active monitoring’ with the least in remission, but the difference between active monitoring and treatment / remission was most marked less than 5 years after diagnosis. </a:t>
            </a:r>
          </a:p>
        </p:txBody>
      </p:sp>
      <p:pic>
        <p:nvPicPr>
          <p:cNvPr id="9" name="Picture 8">
            <a:extLst>
              <a:ext uri="{FF2B5EF4-FFF2-40B4-BE49-F238E27FC236}">
                <a16:creationId xmlns:a16="http://schemas.microsoft.com/office/drawing/2014/main" id="{CC7F3875-6085-714F-FC2B-76D7EBC29F67}"/>
              </a:ext>
            </a:extLst>
          </p:cNvPr>
          <p:cNvPicPr>
            <a:picLocks noChangeAspect="1"/>
          </p:cNvPicPr>
          <p:nvPr/>
        </p:nvPicPr>
        <p:blipFill>
          <a:blip r:embed="rId2"/>
          <a:stretch>
            <a:fillRect/>
          </a:stretch>
        </p:blipFill>
        <p:spPr>
          <a:xfrm>
            <a:off x="114075" y="123865"/>
            <a:ext cx="2066416" cy="464517"/>
          </a:xfrm>
          <a:prstGeom prst="rect">
            <a:avLst/>
          </a:prstGeom>
        </p:spPr>
      </p:pic>
      <p:sp>
        <p:nvSpPr>
          <p:cNvPr id="2" name="TextBox 1">
            <a:extLst>
              <a:ext uri="{FF2B5EF4-FFF2-40B4-BE49-F238E27FC236}">
                <a16:creationId xmlns:a16="http://schemas.microsoft.com/office/drawing/2014/main" id="{EC22FA97-3113-B67D-CF79-007022231960}"/>
              </a:ext>
            </a:extLst>
          </p:cNvPr>
          <p:cNvSpPr txBox="1"/>
          <p:nvPr/>
        </p:nvSpPr>
        <p:spPr>
          <a:xfrm>
            <a:off x="0" y="6594764"/>
            <a:ext cx="12192000" cy="461665"/>
          </a:xfrm>
          <a:prstGeom prst="rect">
            <a:avLst/>
          </a:prstGeom>
          <a:solidFill>
            <a:schemeClr val="bg2"/>
          </a:solidFill>
        </p:spPr>
        <p:txBody>
          <a:bodyPr wrap="square" rtlCol="0">
            <a:spAutoFit/>
          </a:bodyPr>
          <a:lstStyle/>
          <a:p>
            <a:r>
              <a:rPr lang="en-US" sz="1200" dirty="0"/>
              <a:t>Q2. What year were you/ was your partner/ was the person you care for/ was your friend diagnosed with CLL/SLL?</a:t>
            </a:r>
            <a:r>
              <a:rPr lang="en-GB" sz="1200" dirty="0"/>
              <a:t> [Base n=702]</a:t>
            </a:r>
          </a:p>
          <a:p>
            <a:r>
              <a:rPr lang="en-US" sz="1200" dirty="0"/>
              <a:t>Q6. What is your / their current situation? </a:t>
            </a:r>
            <a:r>
              <a:rPr lang="en-GB" sz="1200" dirty="0"/>
              <a:t>[Base n=702]</a:t>
            </a:r>
          </a:p>
        </p:txBody>
      </p:sp>
      <p:sp>
        <p:nvSpPr>
          <p:cNvPr id="4" name="Star: 5 Points 3">
            <a:extLst>
              <a:ext uri="{FF2B5EF4-FFF2-40B4-BE49-F238E27FC236}">
                <a16:creationId xmlns:a16="http://schemas.microsoft.com/office/drawing/2014/main" id="{DA5DBC37-16C4-3292-DE95-DE8482F0329F}"/>
              </a:ext>
            </a:extLst>
          </p:cNvPr>
          <p:cNvSpPr/>
          <p:nvPr/>
        </p:nvSpPr>
        <p:spPr>
          <a:xfrm>
            <a:off x="2000508" y="2770358"/>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graphicFrame>
        <p:nvGraphicFramePr>
          <p:cNvPr id="13" name="Chart 12">
            <a:extLst>
              <a:ext uri="{FF2B5EF4-FFF2-40B4-BE49-F238E27FC236}">
                <a16:creationId xmlns:a16="http://schemas.microsoft.com/office/drawing/2014/main" id="{FCD6B458-ACF8-0B03-AAD5-E187FC4B218D}"/>
              </a:ext>
            </a:extLst>
          </p:cNvPr>
          <p:cNvGraphicFramePr/>
          <p:nvPr>
            <p:extLst>
              <p:ext uri="{D42A27DB-BD31-4B8C-83A1-F6EECF244321}">
                <p14:modId xmlns:p14="http://schemas.microsoft.com/office/powerpoint/2010/main" val="3604470838"/>
              </p:ext>
            </p:extLst>
          </p:nvPr>
        </p:nvGraphicFramePr>
        <p:xfrm>
          <a:off x="946150" y="2331856"/>
          <a:ext cx="8128000" cy="4051028"/>
        </p:xfrm>
        <a:graphic>
          <a:graphicData uri="http://schemas.openxmlformats.org/drawingml/2006/chart">
            <c:chart xmlns:c="http://schemas.openxmlformats.org/drawingml/2006/chart" xmlns:r="http://schemas.openxmlformats.org/officeDocument/2006/relationships" r:id="rId3"/>
          </a:graphicData>
        </a:graphic>
      </p:graphicFrame>
      <p:sp>
        <p:nvSpPr>
          <p:cNvPr id="14" name="Star: 5 Points 13">
            <a:extLst>
              <a:ext uri="{FF2B5EF4-FFF2-40B4-BE49-F238E27FC236}">
                <a16:creationId xmlns:a16="http://schemas.microsoft.com/office/drawing/2014/main" id="{A113BD65-3060-81F0-C0F6-73108AFD7B7F}"/>
              </a:ext>
            </a:extLst>
          </p:cNvPr>
          <p:cNvSpPr/>
          <p:nvPr/>
        </p:nvSpPr>
        <p:spPr>
          <a:xfrm>
            <a:off x="4553208" y="4022494"/>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5" name="Star: 5 Points 14">
            <a:extLst>
              <a:ext uri="{FF2B5EF4-FFF2-40B4-BE49-F238E27FC236}">
                <a16:creationId xmlns:a16="http://schemas.microsoft.com/office/drawing/2014/main" id="{7C50DE85-5383-FB18-B954-7660193192D1}"/>
              </a:ext>
            </a:extLst>
          </p:cNvPr>
          <p:cNvSpPr/>
          <p:nvPr/>
        </p:nvSpPr>
        <p:spPr>
          <a:xfrm>
            <a:off x="7067808" y="4267349"/>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34040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4C4A11-12C2-EFF0-0D32-625D79427D7C}"/>
              </a:ext>
            </a:extLst>
          </p:cNvPr>
          <p:cNvSpPr>
            <a:spLocks noGrp="1"/>
          </p:cNvSpPr>
          <p:nvPr>
            <p:ph type="title"/>
          </p:nvPr>
        </p:nvSpPr>
        <p:spPr/>
        <p:txBody>
          <a:bodyPr/>
          <a:lstStyle/>
          <a:p>
            <a:r>
              <a:rPr lang="en-GB" dirty="0"/>
              <a:t>Current situation: stage of CLL/SLL treatment</a:t>
            </a:r>
          </a:p>
        </p:txBody>
      </p:sp>
      <p:graphicFrame>
        <p:nvGraphicFramePr>
          <p:cNvPr id="6" name="Chart 5">
            <a:extLst>
              <a:ext uri="{FF2B5EF4-FFF2-40B4-BE49-F238E27FC236}">
                <a16:creationId xmlns:a16="http://schemas.microsoft.com/office/drawing/2014/main" id="{8F9C4589-6009-795B-DE0B-77591456D702}"/>
              </a:ext>
            </a:extLst>
          </p:cNvPr>
          <p:cNvGraphicFramePr/>
          <p:nvPr>
            <p:extLst>
              <p:ext uri="{D42A27DB-BD31-4B8C-83A1-F6EECF244321}">
                <p14:modId xmlns:p14="http://schemas.microsoft.com/office/powerpoint/2010/main" val="241158259"/>
              </p:ext>
            </p:extLst>
          </p:nvPr>
        </p:nvGraphicFramePr>
        <p:xfrm>
          <a:off x="318232" y="2666932"/>
          <a:ext cx="4559300" cy="389965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CBC7405-5CDC-38D2-39B9-0D997EA42E29}"/>
              </a:ext>
            </a:extLst>
          </p:cNvPr>
          <p:cNvSpPr txBox="1"/>
          <p:nvPr/>
        </p:nvSpPr>
        <p:spPr>
          <a:xfrm>
            <a:off x="0" y="6594764"/>
            <a:ext cx="12192000" cy="646331"/>
          </a:xfrm>
          <a:prstGeom prst="rect">
            <a:avLst/>
          </a:prstGeom>
          <a:solidFill>
            <a:schemeClr val="bg2"/>
          </a:solidFill>
        </p:spPr>
        <p:txBody>
          <a:bodyPr wrap="square" rtlCol="0">
            <a:spAutoFit/>
          </a:bodyPr>
          <a:lstStyle/>
          <a:p>
            <a:r>
              <a:rPr lang="en-US" sz="1200" dirty="0"/>
              <a:t>Q20. What is your gender? </a:t>
            </a:r>
            <a:r>
              <a:rPr lang="en-GB" sz="1200" dirty="0"/>
              <a:t>[Base n=702]</a:t>
            </a:r>
          </a:p>
          <a:p>
            <a:r>
              <a:rPr lang="en-US" sz="1200" dirty="0"/>
              <a:t>Q6. What is your / their current situation? </a:t>
            </a:r>
            <a:r>
              <a:rPr lang="en-GB" sz="1200" dirty="0"/>
              <a:t>[Base n=702]</a:t>
            </a:r>
          </a:p>
          <a:p>
            <a:r>
              <a:rPr lang="en-US" sz="1200" dirty="0"/>
              <a:t>Q19. Into which of the following age groups do you fall? </a:t>
            </a:r>
            <a:r>
              <a:rPr lang="en-GB" sz="1200" dirty="0"/>
              <a:t>[Base n=702]</a:t>
            </a:r>
          </a:p>
        </p:txBody>
      </p:sp>
      <p:sp>
        <p:nvSpPr>
          <p:cNvPr id="10" name="TextBox 9">
            <a:extLst>
              <a:ext uri="{FF2B5EF4-FFF2-40B4-BE49-F238E27FC236}">
                <a16:creationId xmlns:a16="http://schemas.microsoft.com/office/drawing/2014/main" id="{55520734-79C9-D442-F98C-EE3CB4829D01}"/>
              </a:ext>
            </a:extLst>
          </p:cNvPr>
          <p:cNvSpPr txBox="1"/>
          <p:nvPr/>
        </p:nvSpPr>
        <p:spPr>
          <a:xfrm>
            <a:off x="5885379" y="1690688"/>
            <a:ext cx="6306621" cy="646331"/>
          </a:xfrm>
          <a:prstGeom prst="rect">
            <a:avLst/>
          </a:prstGeom>
          <a:solidFill>
            <a:schemeClr val="bg2"/>
          </a:solidFill>
        </p:spPr>
        <p:txBody>
          <a:bodyPr wrap="square" rtlCol="0">
            <a:spAutoFit/>
          </a:bodyPr>
          <a:lstStyle/>
          <a:p>
            <a:r>
              <a:rPr lang="en-GB" dirty="0">
                <a:solidFill>
                  <a:srgbClr val="CB0592"/>
                </a:solidFill>
              </a:rPr>
              <a:t>There were no significant differences across age or gender when looking at stage of treatment for CLL/SLL </a:t>
            </a:r>
          </a:p>
        </p:txBody>
      </p:sp>
      <p:graphicFrame>
        <p:nvGraphicFramePr>
          <p:cNvPr id="11" name="Chart 10">
            <a:extLst>
              <a:ext uri="{FF2B5EF4-FFF2-40B4-BE49-F238E27FC236}">
                <a16:creationId xmlns:a16="http://schemas.microsoft.com/office/drawing/2014/main" id="{BA46D293-2ED3-F52D-0FC6-01F3D0020DE9}"/>
              </a:ext>
            </a:extLst>
          </p:cNvPr>
          <p:cNvGraphicFramePr/>
          <p:nvPr>
            <p:extLst>
              <p:ext uri="{D42A27DB-BD31-4B8C-83A1-F6EECF244321}">
                <p14:modId xmlns:p14="http://schemas.microsoft.com/office/powerpoint/2010/main" val="2009647385"/>
              </p:ext>
            </p:extLst>
          </p:nvPr>
        </p:nvGraphicFramePr>
        <p:xfrm>
          <a:off x="5408930" y="2615268"/>
          <a:ext cx="5486400" cy="3608468"/>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1B175090-1416-AB68-C64C-E90DA3D6F91C}"/>
              </a:ext>
            </a:extLst>
          </p:cNvPr>
          <p:cNvPicPr>
            <a:picLocks noChangeAspect="1"/>
          </p:cNvPicPr>
          <p:nvPr/>
        </p:nvPicPr>
        <p:blipFill>
          <a:blip r:embed="rId4"/>
          <a:stretch>
            <a:fillRect/>
          </a:stretch>
        </p:blipFill>
        <p:spPr>
          <a:xfrm>
            <a:off x="114075" y="123865"/>
            <a:ext cx="2066416" cy="464517"/>
          </a:xfrm>
          <a:prstGeom prst="rect">
            <a:avLst/>
          </a:prstGeom>
        </p:spPr>
      </p:pic>
    </p:spTree>
    <p:extLst>
      <p:ext uri="{BB962C8B-B14F-4D97-AF65-F5344CB8AC3E}">
        <p14:creationId xmlns:p14="http://schemas.microsoft.com/office/powerpoint/2010/main" val="3788997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4C4A11-12C2-EFF0-0D32-625D79427D7C}"/>
              </a:ext>
            </a:extLst>
          </p:cNvPr>
          <p:cNvSpPr>
            <a:spLocks noGrp="1"/>
          </p:cNvSpPr>
          <p:nvPr>
            <p:ph type="title"/>
          </p:nvPr>
        </p:nvSpPr>
        <p:spPr/>
        <p:txBody>
          <a:bodyPr/>
          <a:lstStyle/>
          <a:p>
            <a:r>
              <a:rPr lang="en-GB" dirty="0"/>
              <a:t>Current treatment</a:t>
            </a:r>
          </a:p>
        </p:txBody>
      </p:sp>
      <p:graphicFrame>
        <p:nvGraphicFramePr>
          <p:cNvPr id="6" name="Chart 5">
            <a:extLst>
              <a:ext uri="{FF2B5EF4-FFF2-40B4-BE49-F238E27FC236}">
                <a16:creationId xmlns:a16="http://schemas.microsoft.com/office/drawing/2014/main" id="{8F9C4589-6009-795B-DE0B-77591456D702}"/>
              </a:ext>
            </a:extLst>
          </p:cNvPr>
          <p:cNvGraphicFramePr/>
          <p:nvPr>
            <p:extLst>
              <p:ext uri="{D42A27DB-BD31-4B8C-83A1-F6EECF244321}">
                <p14:modId xmlns:p14="http://schemas.microsoft.com/office/powerpoint/2010/main" val="2410272567"/>
              </p:ext>
            </p:extLst>
          </p:nvPr>
        </p:nvGraphicFramePr>
        <p:xfrm>
          <a:off x="1023988" y="2318464"/>
          <a:ext cx="9753600" cy="341726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CBC7405-5CDC-38D2-39B9-0D997EA42E29}"/>
              </a:ext>
            </a:extLst>
          </p:cNvPr>
          <p:cNvSpPr txBox="1"/>
          <p:nvPr/>
        </p:nvSpPr>
        <p:spPr>
          <a:xfrm>
            <a:off x="0" y="6606339"/>
            <a:ext cx="12192000" cy="461665"/>
          </a:xfrm>
          <a:prstGeom prst="rect">
            <a:avLst/>
          </a:prstGeom>
          <a:solidFill>
            <a:schemeClr val="bg2"/>
          </a:solidFill>
        </p:spPr>
        <p:txBody>
          <a:bodyPr wrap="square" rtlCol="0">
            <a:spAutoFit/>
          </a:bodyPr>
          <a:lstStyle/>
          <a:p>
            <a:r>
              <a:rPr lang="en-US" sz="1200" dirty="0"/>
              <a:t>Q6. What is your / their current situation? </a:t>
            </a:r>
            <a:r>
              <a:rPr lang="en-GB" sz="1200" dirty="0"/>
              <a:t>[Base n=702]</a:t>
            </a:r>
          </a:p>
          <a:p>
            <a:r>
              <a:rPr lang="en-US" sz="1200" dirty="0"/>
              <a:t>Q22. Which region do you live in?</a:t>
            </a:r>
            <a:r>
              <a:rPr lang="en-GB" sz="1200" dirty="0"/>
              <a:t> [Base n=702]</a:t>
            </a:r>
          </a:p>
        </p:txBody>
      </p:sp>
      <p:sp>
        <p:nvSpPr>
          <p:cNvPr id="10" name="TextBox 9">
            <a:extLst>
              <a:ext uri="{FF2B5EF4-FFF2-40B4-BE49-F238E27FC236}">
                <a16:creationId xmlns:a16="http://schemas.microsoft.com/office/drawing/2014/main" id="{55520734-79C9-D442-F98C-EE3CB4829D01}"/>
              </a:ext>
            </a:extLst>
          </p:cNvPr>
          <p:cNvSpPr txBox="1"/>
          <p:nvPr/>
        </p:nvSpPr>
        <p:spPr>
          <a:xfrm>
            <a:off x="6789420" y="866795"/>
            <a:ext cx="5390951" cy="1200329"/>
          </a:xfrm>
          <a:prstGeom prst="rect">
            <a:avLst/>
          </a:prstGeom>
          <a:solidFill>
            <a:schemeClr val="bg2"/>
          </a:solidFill>
        </p:spPr>
        <p:txBody>
          <a:bodyPr wrap="square" rtlCol="0">
            <a:spAutoFit/>
          </a:bodyPr>
          <a:lstStyle/>
          <a:p>
            <a:r>
              <a:rPr lang="en-GB" dirty="0">
                <a:solidFill>
                  <a:srgbClr val="CB0592"/>
                </a:solidFill>
              </a:rPr>
              <a:t>There were no clear geographical differences across the different CLL / SLL situations except that patients living in the East of England were more likely to be in remission and less likely to be on Active Monitoring  </a:t>
            </a:r>
          </a:p>
        </p:txBody>
      </p:sp>
      <p:pic>
        <p:nvPicPr>
          <p:cNvPr id="11" name="Picture 10">
            <a:extLst>
              <a:ext uri="{FF2B5EF4-FFF2-40B4-BE49-F238E27FC236}">
                <a16:creationId xmlns:a16="http://schemas.microsoft.com/office/drawing/2014/main" id="{2D02C16F-9A0C-0943-AF01-9D8C90046C41}"/>
              </a:ext>
            </a:extLst>
          </p:cNvPr>
          <p:cNvPicPr>
            <a:picLocks noChangeAspect="1"/>
          </p:cNvPicPr>
          <p:nvPr/>
        </p:nvPicPr>
        <p:blipFill>
          <a:blip r:embed="rId3"/>
          <a:stretch>
            <a:fillRect/>
          </a:stretch>
        </p:blipFill>
        <p:spPr>
          <a:xfrm>
            <a:off x="114075" y="123865"/>
            <a:ext cx="2066416" cy="464517"/>
          </a:xfrm>
          <a:prstGeom prst="rect">
            <a:avLst/>
          </a:prstGeom>
        </p:spPr>
      </p:pic>
      <p:sp>
        <p:nvSpPr>
          <p:cNvPr id="2" name="Star: 5 Points 1">
            <a:extLst>
              <a:ext uri="{FF2B5EF4-FFF2-40B4-BE49-F238E27FC236}">
                <a16:creationId xmlns:a16="http://schemas.microsoft.com/office/drawing/2014/main" id="{4F784A1D-C017-A1DC-7119-69CD96DA0043}"/>
              </a:ext>
            </a:extLst>
          </p:cNvPr>
          <p:cNvSpPr/>
          <p:nvPr/>
        </p:nvSpPr>
        <p:spPr>
          <a:xfrm>
            <a:off x="2329726" y="3222474"/>
            <a:ext cx="179983" cy="180041"/>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2285100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64929</TotalTime>
  <Words>4459</Words>
  <Application>Microsoft Office PowerPoint</Application>
  <PresentationFormat>Widescreen</PresentationFormat>
  <Paragraphs>319</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Impact</vt:lpstr>
      <vt:lpstr>Symbol</vt:lpstr>
      <vt:lpstr>Office Theme</vt:lpstr>
      <vt:lpstr>Purpose of the annual CLL Survey </vt:lpstr>
      <vt:lpstr>Sample </vt:lpstr>
      <vt:lpstr>Respondents: 702 people completed the short survey</vt:lpstr>
      <vt:lpstr>Distribution and ethnicity of survey respondents </vt:lpstr>
      <vt:lpstr>Survey results</vt:lpstr>
      <vt:lpstr>Current treatment</vt:lpstr>
      <vt:lpstr>Current treatment</vt:lpstr>
      <vt:lpstr>Current situation: stage of CLL/SLL treatment</vt:lpstr>
      <vt:lpstr>Current treatment</vt:lpstr>
      <vt:lpstr>Route to diagnosis </vt:lpstr>
      <vt:lpstr>Year of diagnosis </vt:lpstr>
      <vt:lpstr>Co-morbidities </vt:lpstr>
      <vt:lpstr>Satisfaction at diagnosis </vt:lpstr>
      <vt:lpstr>Satisfaction at diagnosis </vt:lpstr>
      <vt:lpstr>Satisfaction at diagnosis </vt:lpstr>
      <vt:lpstr>Satisfaction at diagnosis </vt:lpstr>
      <vt:lpstr>Satisfaction at diagnosis </vt:lpstr>
      <vt:lpstr>Current signs and symptoms </vt:lpstr>
      <vt:lpstr>Current signs and symptoms </vt:lpstr>
      <vt:lpstr>Current signs and symptoms </vt:lpstr>
      <vt:lpstr>Frequency of experiencing symptoms </vt:lpstr>
      <vt:lpstr>Impact of symptoms </vt:lpstr>
      <vt:lpstr>Impact of symptoms </vt:lpstr>
      <vt:lpstr>Impact on quality of life (QOL)  – comparing physical and emotional </vt:lpstr>
      <vt:lpstr>Impact on quality of life (QOL)  – comparing pre Covid and today</vt:lpstr>
      <vt:lpstr>Impact on quality of life (QOL)  – comparing men and women</vt:lpstr>
      <vt:lpstr>Impact on quality of life (QOL) - comparing patients and carers</vt:lpstr>
      <vt:lpstr>Sites of treatment </vt:lpstr>
      <vt:lpstr>Consultation format</vt:lpstr>
      <vt:lpstr>Satisfaction with clinical support </vt:lpstr>
      <vt:lpstr>Satisfaction with clinical support </vt:lpstr>
      <vt:lpstr>Treatments and trials</vt:lpstr>
      <vt:lpstr>Treatments (8 most frequently prescribed)</vt:lpstr>
      <vt:lpstr>How well informed about treatment </vt:lpstr>
      <vt:lpstr>How well informed about treatment </vt:lpstr>
      <vt:lpstr>Vaccinations </vt:lpstr>
      <vt:lpstr>Experience of having Covid </vt:lpstr>
      <vt:lpstr>CLL Support </vt:lpstr>
      <vt:lpstr>Member of CLL Support?</vt:lpstr>
      <vt:lpstr>CLL Support services – gender differences?</vt:lpstr>
      <vt:lpstr>CLL Support services – gender differences?</vt:lpstr>
      <vt:lpstr>CLL Support services – age differences?</vt:lpstr>
      <vt:lpstr>CLL Support services – impact of CLL stage?</vt:lpstr>
      <vt:lpstr>Level of satisfaction with CLL Support services  </vt:lpstr>
      <vt:lpstr>Level of satisfaction with CLL Support services - gender </vt:lpstr>
      <vt:lpstr>Anything else – open comments </vt:lpstr>
      <vt:lpstr>Anything else – open comments</vt:lpstr>
      <vt:lpstr>Compliments from the respondents!</vt:lpstr>
      <vt:lpstr>Respondents were engaged with the results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Diagnosed with CLL or SLL?</dc:title>
  <dc:creator>brian gardom</dc:creator>
  <cp:lastModifiedBy>brian gardom</cp:lastModifiedBy>
  <cp:revision>47</cp:revision>
  <dcterms:created xsi:type="dcterms:W3CDTF">2019-10-17T14:13:36Z</dcterms:created>
  <dcterms:modified xsi:type="dcterms:W3CDTF">2022-10-24T13:54:17Z</dcterms:modified>
</cp:coreProperties>
</file>